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7"/>
  </p:notesMasterIdLst>
  <p:handoutMasterIdLst>
    <p:handoutMasterId r:id="rId28"/>
  </p:handoutMasterIdLst>
  <p:sldIdLst>
    <p:sldId id="259" r:id="rId2"/>
    <p:sldId id="386" r:id="rId3"/>
    <p:sldId id="413" r:id="rId4"/>
    <p:sldId id="2147196062" r:id="rId5"/>
    <p:sldId id="282" r:id="rId6"/>
    <p:sldId id="444" r:id="rId7"/>
    <p:sldId id="261" r:id="rId8"/>
    <p:sldId id="263" r:id="rId9"/>
    <p:sldId id="267" r:id="rId10"/>
    <p:sldId id="260" r:id="rId11"/>
    <p:sldId id="446" r:id="rId12"/>
    <p:sldId id="447" r:id="rId13"/>
    <p:sldId id="2147196061" r:id="rId14"/>
    <p:sldId id="1397" r:id="rId15"/>
    <p:sldId id="2147196065" r:id="rId16"/>
    <p:sldId id="2147196066" r:id="rId17"/>
    <p:sldId id="2147196067" r:id="rId18"/>
    <p:sldId id="388" r:id="rId19"/>
    <p:sldId id="531" r:id="rId20"/>
    <p:sldId id="534" r:id="rId21"/>
    <p:sldId id="2147196068" r:id="rId22"/>
    <p:sldId id="2147196060" r:id="rId23"/>
    <p:sldId id="2147196059" r:id="rId24"/>
    <p:sldId id="2147196064" r:id="rId25"/>
    <p:sldId id="2147196063" r:id="rId26"/>
  </p:sldIdLst>
  <p:sldSz cx="12192000" cy="6858000"/>
  <p:notesSz cx="6858000" cy="9144000"/>
  <p:embeddedFontLst>
    <p:embeddedFont>
      <p:font typeface="Arial Nova" panose="020B05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orbel" panose="020B0503020204020204" pitchFamily="3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Univers" panose="020B0503020202020204" pitchFamily="34" charset="0"/>
      <p:regular r:id="rId45"/>
      <p:bold r:id="rId46"/>
    </p:embeddedFont>
  </p:embeddedFont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4D4FA-47B1-48C0-B65C-B111AF1A7519}" v="12" dt="2022-11-21T13:40:53.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8613" autoAdjust="0"/>
  </p:normalViewPr>
  <p:slideViewPr>
    <p:cSldViewPr>
      <p:cViewPr varScale="1">
        <p:scale>
          <a:sx n="89" d="100"/>
          <a:sy n="89" d="100"/>
        </p:scale>
        <p:origin x="1146"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94"/>
    </p:cViewPr>
  </p:sorterViewPr>
  <p:notesViewPr>
    <p:cSldViewPr>
      <p:cViewPr varScale="1">
        <p:scale>
          <a:sx n="105" d="100"/>
          <a:sy n="105" d="100"/>
        </p:scale>
        <p:origin x="-34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4C7C05-C9CB-4301-A79E-E2CC40B99804}" type="datetimeFigureOut">
              <a:rPr lang="nb-NO" smtClean="0"/>
              <a:t>28.11.2023</a:t>
            </a:fld>
            <a:endParaRPr lang="nb-NO"/>
          </a:p>
        </p:txBody>
      </p:sp>
      <p:sp>
        <p:nvSpPr>
          <p:cNvPr id="4" name="Plassholder for bunn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F2760B-67CF-47F2-BD90-301CB636EA03}" type="slidenum">
              <a:rPr lang="nb-NO" smtClean="0"/>
              <a:t>‹#›</a:t>
            </a:fld>
            <a:endParaRPr lang="nb-NO"/>
          </a:p>
        </p:txBody>
      </p:sp>
    </p:spTree>
    <p:extLst>
      <p:ext uri="{BB962C8B-B14F-4D97-AF65-F5344CB8AC3E}">
        <p14:creationId xmlns:p14="http://schemas.microsoft.com/office/powerpoint/2010/main" val="3863145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3E9CDE-871D-4736-90AA-6B38E3E683C1}" type="datetimeFigureOut">
              <a:rPr lang="nb-NO" smtClean="0"/>
              <a:t>28.11.2023</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E0A8F8-DE54-4687-87A5-A2C4E405A829}" type="slidenum">
              <a:rPr lang="nb-NO" smtClean="0"/>
              <a:t>‹#›</a:t>
            </a:fld>
            <a:endParaRPr lang="nb-NO"/>
          </a:p>
        </p:txBody>
      </p:sp>
    </p:spTree>
    <p:extLst>
      <p:ext uri="{BB962C8B-B14F-4D97-AF65-F5344CB8AC3E}">
        <p14:creationId xmlns:p14="http://schemas.microsoft.com/office/powerpoint/2010/main" val="66023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nb-NO" sz="1800" dirty="0">
                <a:effectLst/>
                <a:latin typeface="Calibri" panose="020F0502020204030204" pitchFamily="34" charset="0"/>
              </a:rPr>
              <a:t>Knowledge  </a:t>
            </a:r>
            <a:r>
              <a:rPr lang="nb-NO" sz="1800" dirty="0" err="1">
                <a:effectLst/>
                <a:latin typeface="Calibri" panose="020F0502020204030204" pitchFamily="34" charset="0"/>
              </a:rPr>
              <a:t>can</a:t>
            </a:r>
            <a:r>
              <a:rPr lang="nb-NO" sz="1800" dirty="0">
                <a:effectLst/>
                <a:latin typeface="Calibri" panose="020F0502020204030204" pitchFamily="34" charset="0"/>
              </a:rPr>
              <a:t>  be  </a:t>
            </a:r>
            <a:r>
              <a:rPr lang="nb-NO" sz="1800" dirty="0" err="1">
                <a:effectLst/>
                <a:latin typeface="Calibri" panose="020F0502020204030204" pitchFamily="34" charset="0"/>
              </a:rPr>
              <a:t>represented</a:t>
            </a:r>
            <a:r>
              <a:rPr lang="nb-NO" sz="1800" dirty="0">
                <a:effectLst/>
                <a:latin typeface="Calibri" panose="020F0502020204030204" pitchFamily="34" charset="0"/>
              </a:rPr>
              <a:t>  in  </a:t>
            </a:r>
            <a:r>
              <a:rPr lang="nb-NO" sz="1800" dirty="0" err="1">
                <a:effectLst/>
                <a:latin typeface="Calibri" panose="020F0502020204030204" pitchFamily="34" charset="0"/>
              </a:rPr>
              <a:t>knowledge</a:t>
            </a:r>
            <a:r>
              <a:rPr lang="nb-NO" sz="1800" dirty="0">
                <a:effectLst/>
                <a:latin typeface="Calibri" panose="020F0502020204030204" pitchFamily="34" charset="0"/>
              </a:rPr>
              <a:t>  </a:t>
            </a:r>
            <a:r>
              <a:rPr lang="nb-NO" sz="1800" dirty="0" err="1">
                <a:effectLst/>
                <a:latin typeface="Calibri" panose="020F0502020204030204" pitchFamily="34" charset="0"/>
              </a:rPr>
              <a:t>graphs</a:t>
            </a:r>
            <a:r>
              <a:rPr lang="nb-NO" sz="1800" dirty="0">
                <a:effectLst/>
                <a:latin typeface="Calibri" panose="020F0502020204030204" pitchFamily="34" charset="0"/>
              </a:rPr>
              <a:t>,  </a:t>
            </a:r>
            <a:r>
              <a:rPr lang="nb-NO" sz="1800" dirty="0" err="1">
                <a:effectLst/>
                <a:latin typeface="Calibri" panose="020F0502020204030204" pitchFamily="34" charset="0"/>
              </a:rPr>
              <a:t>where</a:t>
            </a:r>
            <a:r>
              <a:rPr lang="nb-NO" sz="1800" dirty="0">
                <a:effectLst/>
                <a:latin typeface="Calibri" panose="020F0502020204030204" pitchFamily="34" charset="0"/>
              </a:rPr>
              <a:t>  </a:t>
            </a:r>
            <a:r>
              <a:rPr lang="nb-NO" sz="1800" dirty="0" err="1">
                <a:effectLst/>
                <a:latin typeface="Calibri" panose="020F0502020204030204" pitchFamily="34" charset="0"/>
              </a:rPr>
              <a:t>each</a:t>
            </a:r>
            <a:r>
              <a:rPr lang="nb-NO" sz="1800" dirty="0">
                <a:effectLst/>
                <a:latin typeface="Calibri" panose="020F0502020204030204" pitchFamily="34" charset="0"/>
              </a:rPr>
              <a:t>  </a:t>
            </a:r>
            <a:r>
              <a:rPr lang="nb-NO" sz="1800" dirty="0" err="1">
                <a:effectLst/>
                <a:latin typeface="Calibri" panose="020F0502020204030204" pitchFamily="34" charset="0"/>
              </a:rPr>
              <a:t>piece</a:t>
            </a:r>
            <a:r>
              <a:rPr lang="nb-NO" sz="1800" dirty="0">
                <a:effectLst/>
                <a:latin typeface="Calibri" panose="020F0502020204030204" pitchFamily="34" charset="0"/>
              </a:rPr>
              <a:t>  of  </a:t>
            </a:r>
            <a:r>
              <a:rPr lang="nb-NO" sz="1800" dirty="0" err="1">
                <a:effectLst/>
                <a:latin typeface="Calibri" panose="020F0502020204030204" pitchFamily="34" charset="0"/>
              </a:rPr>
              <a:t>information</a:t>
            </a:r>
            <a:r>
              <a:rPr lang="nb-NO" sz="1800" dirty="0">
                <a:effectLst/>
                <a:latin typeface="Calibri" panose="020F0502020204030204" pitchFamily="34" charset="0"/>
              </a:rPr>
              <a:t>  is  </a:t>
            </a:r>
            <a:r>
              <a:rPr lang="nb-NO" sz="1800" dirty="0" err="1">
                <a:effectLst/>
                <a:latin typeface="Calibri" panose="020F0502020204030204" pitchFamily="34" charset="0"/>
              </a:rPr>
              <a:t>connected</a:t>
            </a:r>
            <a:r>
              <a:rPr lang="nb-NO" sz="1800" dirty="0">
                <a:effectLst/>
                <a:latin typeface="Calibri" panose="020F0502020204030204" pitchFamily="34" charset="0"/>
              </a:rPr>
              <a:t>  to  </a:t>
            </a:r>
            <a:r>
              <a:rPr lang="nb-NO" sz="1800" dirty="0" err="1">
                <a:effectLst/>
                <a:latin typeface="Calibri" panose="020F0502020204030204" pitchFamily="34" charset="0"/>
              </a:rPr>
              <a:t>other</a:t>
            </a:r>
            <a:r>
              <a:rPr lang="nb-NO" sz="1800" dirty="0">
                <a:effectLst/>
                <a:latin typeface="Calibri" panose="020F0502020204030204" pitchFamily="34" charset="0"/>
              </a:rPr>
              <a:t> </a:t>
            </a:r>
            <a:r>
              <a:rPr lang="nb-NO" sz="1800" dirty="0" err="1">
                <a:effectLst/>
                <a:latin typeface="Calibri" panose="020F0502020204030204" pitchFamily="34" charset="0"/>
              </a:rPr>
              <a:t>pieces</a:t>
            </a:r>
            <a:r>
              <a:rPr lang="nb-NO" sz="1800" dirty="0">
                <a:effectLst/>
                <a:latin typeface="Calibri" panose="020F0502020204030204" pitchFamily="34" charset="0"/>
              </a:rPr>
              <a:t> of </a:t>
            </a:r>
            <a:r>
              <a:rPr lang="nb-NO" sz="1800" dirty="0" err="1">
                <a:effectLst/>
                <a:latin typeface="Calibri" panose="020F0502020204030204" pitchFamily="34" charset="0"/>
              </a:rPr>
              <a:t>information</a:t>
            </a:r>
            <a:r>
              <a:rPr lang="nb-NO" sz="1800" dirty="0">
                <a:effectLst/>
                <a:latin typeface="Calibri" panose="020F0502020204030204" pitchFamily="34" charset="0"/>
              </a:rPr>
              <a:t> </a:t>
            </a:r>
            <a:r>
              <a:rPr lang="nb-NO" sz="1800" dirty="0" err="1">
                <a:effectLst/>
                <a:latin typeface="Calibri" panose="020F0502020204030204" pitchFamily="34" charset="0"/>
              </a:rPr>
              <a:t>through</a:t>
            </a:r>
            <a:r>
              <a:rPr lang="nb-NO" sz="1800" dirty="0">
                <a:effectLst/>
                <a:latin typeface="Calibri" panose="020F0502020204030204" pitchFamily="34" charset="0"/>
              </a:rPr>
              <a:t> </a:t>
            </a:r>
            <a:r>
              <a:rPr lang="nb-NO" sz="1800" dirty="0" err="1">
                <a:effectLst/>
                <a:latin typeface="Calibri" panose="020F0502020204030204" pitchFamily="34" charset="0"/>
              </a:rPr>
              <a:t>relations</a:t>
            </a:r>
            <a:r>
              <a:rPr lang="nb-NO" sz="1800" dirty="0">
                <a:effectLst/>
                <a:latin typeface="Calibri" panose="020F0502020204030204" pitchFamily="34" charset="0"/>
              </a:rPr>
              <a:t> </a:t>
            </a:r>
            <a:r>
              <a:rPr lang="nb-NO" sz="1800" dirty="0" err="1">
                <a:effectLst/>
                <a:latin typeface="Calibri" panose="020F0502020204030204" pitchFamily="34" charset="0"/>
              </a:rPr>
              <a:t>with</a:t>
            </a:r>
            <a:r>
              <a:rPr lang="nb-NO" sz="1800" dirty="0">
                <a:effectLst/>
                <a:latin typeface="Calibri" panose="020F0502020204030204" pitchFamily="34" charset="0"/>
              </a:rPr>
              <a:t> a </a:t>
            </a:r>
            <a:r>
              <a:rPr lang="nb-NO" sz="1800" dirty="0" err="1">
                <a:effectLst/>
                <a:latin typeface="Calibri" panose="020F0502020204030204" pitchFamily="34" charset="0"/>
              </a:rPr>
              <a:t>meaning</a:t>
            </a:r>
            <a:r>
              <a:rPr lang="nb-NO" sz="1800" dirty="0">
                <a:effectLst/>
                <a:latin typeface="Calibri" panose="020F0502020204030204" pitchFamily="34" charset="0"/>
              </a:rPr>
              <a:t>, and by </a:t>
            </a:r>
            <a:r>
              <a:rPr lang="nb-NO" sz="1800" dirty="0" err="1">
                <a:effectLst/>
                <a:latin typeface="Calibri" panose="020F0502020204030204" pitchFamily="34" charset="0"/>
              </a:rPr>
              <a:t>that</a:t>
            </a:r>
            <a:r>
              <a:rPr lang="nb-NO" sz="1800" dirty="0">
                <a:effectLst/>
                <a:latin typeface="Calibri" panose="020F0502020204030204" pitchFamily="34" charset="0"/>
              </a:rPr>
              <a:t>, putting the </a:t>
            </a:r>
            <a:r>
              <a:rPr lang="nb-NO" sz="1800" dirty="0" err="1">
                <a:effectLst/>
                <a:latin typeface="Calibri" panose="020F0502020204030204" pitchFamily="34" charset="0"/>
              </a:rPr>
              <a:t>information</a:t>
            </a:r>
            <a:r>
              <a:rPr lang="nb-NO" sz="1800" dirty="0">
                <a:effectLst/>
                <a:latin typeface="Calibri" panose="020F0502020204030204" pitchFamily="34" charset="0"/>
              </a:rPr>
              <a:t> </a:t>
            </a:r>
            <a:r>
              <a:rPr lang="nb-NO" sz="1800" dirty="0" err="1">
                <a:effectLst/>
                <a:latin typeface="Calibri" panose="020F0502020204030204" pitchFamily="34" charset="0"/>
              </a:rPr>
              <a:t>into</a:t>
            </a:r>
            <a:r>
              <a:rPr lang="nb-NO" sz="1800" dirty="0">
                <a:effectLst/>
                <a:latin typeface="Calibri" panose="020F0502020204030204" pitchFamily="34" charset="0"/>
              </a:rPr>
              <a:t> a </a:t>
            </a:r>
            <a:r>
              <a:rPr lang="nb-NO" sz="1800" dirty="0" err="1">
                <a:effectLst/>
                <a:latin typeface="Calibri" panose="020F0502020204030204" pitchFamily="34" charset="0"/>
              </a:rPr>
              <a:t>context</a:t>
            </a:r>
            <a:r>
              <a:rPr lang="nb-NO" sz="1800" dirty="0">
                <a:effectLst/>
                <a:latin typeface="Calibri" panose="020F0502020204030204" pitchFamily="34" charset="0"/>
              </a:rPr>
              <a:t>. The human </a:t>
            </a:r>
            <a:r>
              <a:rPr lang="nb-NO" sz="1800" dirty="0" err="1">
                <a:effectLst/>
                <a:latin typeface="Calibri" panose="020F0502020204030204" pitchFamily="34" charset="0"/>
              </a:rPr>
              <a:t>brain</a:t>
            </a:r>
            <a:r>
              <a:rPr lang="nb-NO" sz="1800" dirty="0">
                <a:effectLst/>
                <a:latin typeface="Calibri" panose="020F0502020204030204" pitchFamily="34" charset="0"/>
              </a:rPr>
              <a:t> </a:t>
            </a:r>
            <a:r>
              <a:rPr lang="nb-NO" sz="1800" dirty="0" err="1">
                <a:effectLst/>
                <a:latin typeface="Calibri" panose="020F0502020204030204" pitchFamily="34" charset="0"/>
              </a:rPr>
              <a:t>works</a:t>
            </a:r>
            <a:r>
              <a:rPr lang="nb-NO" sz="1800" dirty="0">
                <a:effectLst/>
                <a:latin typeface="Calibri" panose="020F0502020204030204" pitchFamily="34" charset="0"/>
              </a:rPr>
              <a:t> </a:t>
            </a:r>
            <a:r>
              <a:rPr lang="nb-NO" sz="1800" dirty="0" err="1">
                <a:effectLst/>
                <a:latin typeface="Calibri" panose="020F0502020204030204" pitchFamily="34" charset="0"/>
              </a:rPr>
              <a:t>this</a:t>
            </a:r>
            <a:r>
              <a:rPr lang="nb-NO" sz="1800" dirty="0">
                <a:effectLst/>
                <a:latin typeface="Calibri" panose="020F0502020204030204" pitchFamily="34" charset="0"/>
              </a:rPr>
              <a:t> </a:t>
            </a:r>
            <a:r>
              <a:rPr lang="nb-NO" sz="1800" dirty="0" err="1">
                <a:effectLst/>
                <a:latin typeface="Calibri" panose="020F0502020204030204" pitchFamily="34" charset="0"/>
              </a:rPr>
              <a:t>way</a:t>
            </a:r>
            <a:r>
              <a:rPr lang="nb-NO" sz="1800" dirty="0">
                <a:effectLst/>
                <a:latin typeface="Calibri" panose="020F0502020204030204" pitchFamily="34" charset="0"/>
              </a:rPr>
              <a:t> as </a:t>
            </a:r>
            <a:r>
              <a:rPr lang="nb-NO" sz="1800" dirty="0" err="1">
                <a:effectLst/>
                <a:latin typeface="Calibri" panose="020F0502020204030204" pitchFamily="34" charset="0"/>
              </a:rPr>
              <a:t>well</a:t>
            </a:r>
            <a:r>
              <a:rPr lang="nb-NO" sz="1800" dirty="0">
                <a:effectLst/>
                <a:latin typeface="Calibri" panose="020F0502020204030204" pitchFamily="34" charset="0"/>
              </a:rPr>
              <a:t>, as all </a:t>
            </a:r>
            <a:r>
              <a:rPr lang="nb-NO" sz="1800" dirty="0" err="1">
                <a:effectLst/>
                <a:latin typeface="Calibri" panose="020F0502020204030204" pitchFamily="34" charset="0"/>
              </a:rPr>
              <a:t>memories</a:t>
            </a:r>
            <a:r>
              <a:rPr lang="nb-NO" sz="1800" dirty="0">
                <a:effectLst/>
                <a:latin typeface="Calibri" panose="020F0502020204030204" pitchFamily="34" charset="0"/>
              </a:rPr>
              <a:t> </a:t>
            </a:r>
            <a:r>
              <a:rPr lang="nb-NO" sz="1800" dirty="0" err="1">
                <a:effectLst/>
                <a:latin typeface="Calibri" panose="020F0502020204030204" pitchFamily="34" charset="0"/>
              </a:rPr>
              <a:t>are</a:t>
            </a:r>
            <a:r>
              <a:rPr lang="nb-NO" sz="1800" dirty="0">
                <a:effectLst/>
                <a:latin typeface="Calibri" panose="020F0502020204030204" pitchFamily="34" charset="0"/>
              </a:rPr>
              <a:t> </a:t>
            </a:r>
            <a:r>
              <a:rPr lang="nb-NO" sz="1800" dirty="0" err="1">
                <a:effectLst/>
                <a:latin typeface="Calibri" panose="020F0502020204030204" pitchFamily="34" charset="0"/>
              </a:rPr>
              <a:t>stored</a:t>
            </a:r>
            <a:r>
              <a:rPr lang="nb-NO" sz="1800" dirty="0">
                <a:effectLst/>
                <a:latin typeface="Calibri" panose="020F0502020204030204" pitchFamily="34" charset="0"/>
              </a:rPr>
              <a:t> </a:t>
            </a:r>
            <a:r>
              <a:rPr lang="nb-NO" sz="1800" dirty="0" err="1">
                <a:effectLst/>
                <a:latin typeface="Calibri" panose="020F0502020204030204" pitchFamily="34" charset="0"/>
              </a:rPr>
              <a:t>with</a:t>
            </a:r>
            <a:r>
              <a:rPr lang="nb-NO" sz="1800" dirty="0">
                <a:effectLst/>
                <a:latin typeface="Calibri" panose="020F0502020204030204" pitchFamily="34" charset="0"/>
              </a:rPr>
              <a:t> </a:t>
            </a:r>
            <a:r>
              <a:rPr lang="nb-NO" sz="1800" dirty="0" err="1">
                <a:effectLst/>
                <a:latin typeface="Calibri" panose="020F0502020204030204" pitchFamily="34" charset="0"/>
              </a:rPr>
              <a:t>relations</a:t>
            </a:r>
            <a:r>
              <a:rPr lang="nb-NO" sz="1800" dirty="0">
                <a:effectLst/>
                <a:latin typeface="Calibri" panose="020F0502020204030204" pitchFamily="34" charset="0"/>
              </a:rPr>
              <a:t> to </a:t>
            </a:r>
            <a:r>
              <a:rPr lang="nb-NO" sz="1800" dirty="0" err="1">
                <a:effectLst/>
                <a:latin typeface="Calibri" panose="020F0502020204030204" pitchFamily="34" charset="0"/>
              </a:rPr>
              <a:t>other</a:t>
            </a:r>
            <a:r>
              <a:rPr lang="nb-NO" sz="1800" dirty="0">
                <a:effectLst/>
                <a:latin typeface="Calibri" panose="020F0502020204030204" pitchFamily="34" charset="0"/>
              </a:rPr>
              <a:t> </a:t>
            </a:r>
            <a:r>
              <a:rPr lang="nb-NO" sz="1800" dirty="0" err="1">
                <a:effectLst/>
                <a:latin typeface="Calibri" panose="020F0502020204030204" pitchFamily="34" charset="0"/>
              </a:rPr>
              <a:t>memories</a:t>
            </a:r>
            <a:r>
              <a:rPr lang="nb-NO" sz="1800" dirty="0">
                <a:effectLst/>
                <a:latin typeface="Calibri" panose="020F0502020204030204" pitchFamily="34" charset="0"/>
              </a:rPr>
              <a:t>.  The first </a:t>
            </a:r>
            <a:r>
              <a:rPr lang="nb-NO" sz="1800" dirty="0" err="1">
                <a:effectLst/>
                <a:latin typeface="Calibri" panose="020F0502020204030204" pitchFamily="34" charset="0"/>
              </a:rPr>
              <a:t>use</a:t>
            </a:r>
            <a:r>
              <a:rPr lang="nb-NO" sz="1800" dirty="0">
                <a:effectLst/>
                <a:latin typeface="Calibri" panose="020F0502020204030204" pitchFamily="34" charset="0"/>
              </a:rPr>
              <a:t> of  a  </a:t>
            </a:r>
            <a:r>
              <a:rPr lang="nb-NO" sz="1800" dirty="0" err="1">
                <a:effectLst/>
                <a:latin typeface="Calibri" panose="020F0502020204030204" pitchFamily="34" charset="0"/>
              </a:rPr>
              <a:t>knowledge</a:t>
            </a:r>
            <a:r>
              <a:rPr lang="nb-NO" sz="1800" dirty="0">
                <a:effectLst/>
                <a:latin typeface="Calibri" panose="020F0502020204030204" pitchFamily="34" charset="0"/>
              </a:rPr>
              <a:t>  </a:t>
            </a:r>
            <a:r>
              <a:rPr lang="nb-NO" sz="1800" dirty="0" err="1">
                <a:effectLst/>
                <a:latin typeface="Calibri" panose="020F0502020204030204" pitchFamily="34" charset="0"/>
              </a:rPr>
              <a:t>graph</a:t>
            </a:r>
            <a:r>
              <a:rPr lang="nb-NO" sz="1800" dirty="0">
                <a:effectLst/>
                <a:latin typeface="Calibri" panose="020F0502020204030204" pitchFamily="34" charset="0"/>
              </a:rPr>
              <a:t>  has  </a:t>
            </a:r>
            <a:r>
              <a:rPr lang="nb-NO" sz="1800" dirty="0" err="1">
                <a:effectLst/>
                <a:latin typeface="Calibri" panose="020F0502020204030204" pitchFamily="34" charset="0"/>
              </a:rPr>
              <a:t>been</a:t>
            </a:r>
            <a:r>
              <a:rPr lang="nb-NO" sz="1800" dirty="0">
                <a:effectLst/>
                <a:latin typeface="Calibri" panose="020F0502020204030204" pitchFamily="34" charset="0"/>
              </a:rPr>
              <a:t>  </a:t>
            </a:r>
            <a:r>
              <a:rPr lang="nb-NO" sz="1800" dirty="0" err="1">
                <a:effectLst/>
                <a:latin typeface="Calibri" panose="020F0502020204030204" pitchFamily="34" charset="0"/>
              </a:rPr>
              <a:t>credited</a:t>
            </a:r>
            <a:r>
              <a:rPr lang="nb-NO" sz="1800" dirty="0">
                <a:effectLst/>
                <a:latin typeface="Calibri" panose="020F0502020204030204" pitchFamily="34" charset="0"/>
              </a:rPr>
              <a:t>  to  the  poet  Simones  in  </a:t>
            </a:r>
            <a:r>
              <a:rPr lang="nb-NO" sz="1800" dirty="0" err="1">
                <a:effectLst/>
                <a:latin typeface="Calibri" panose="020F0502020204030204" pitchFamily="34" charset="0"/>
              </a:rPr>
              <a:t>ancient</a:t>
            </a:r>
            <a:r>
              <a:rPr lang="nb-NO" sz="1800" dirty="0">
                <a:effectLst/>
                <a:latin typeface="Calibri" panose="020F0502020204030204" pitchFamily="34" charset="0"/>
              </a:rPr>
              <a:t>  </a:t>
            </a:r>
            <a:r>
              <a:rPr lang="nb-NO" sz="1800" dirty="0" err="1">
                <a:effectLst/>
                <a:latin typeface="Calibri" panose="020F0502020204030204" pitchFamily="34" charset="0"/>
              </a:rPr>
              <a:t>Greece</a:t>
            </a:r>
            <a:r>
              <a:rPr lang="nb-NO" sz="1800" dirty="0">
                <a:effectLst/>
                <a:latin typeface="Calibri" panose="020F0502020204030204" pitchFamily="34" charset="0"/>
              </a:rPr>
              <a:t>,  </a:t>
            </a:r>
            <a:r>
              <a:rPr lang="nb-NO" sz="1800" dirty="0" err="1">
                <a:effectLst/>
                <a:latin typeface="Calibri" panose="020F0502020204030204" pitchFamily="34" charset="0"/>
              </a:rPr>
              <a:t>where</a:t>
            </a:r>
            <a:r>
              <a:rPr lang="nb-NO" sz="1800" dirty="0">
                <a:effectLst/>
                <a:latin typeface="Calibri" panose="020F0502020204030204" pitchFamily="34" charset="0"/>
              </a:rPr>
              <a:t>  </a:t>
            </a:r>
            <a:r>
              <a:rPr lang="nb-NO" sz="1800" dirty="0" err="1">
                <a:effectLst/>
                <a:latin typeface="Calibri" panose="020F0502020204030204" pitchFamily="34" charset="0"/>
              </a:rPr>
              <a:t>he</a:t>
            </a:r>
            <a:r>
              <a:rPr lang="nb-NO" sz="1800" dirty="0">
                <a:effectLst/>
                <a:latin typeface="Calibri" panose="020F0502020204030204" pitchFamily="34" charset="0"/>
              </a:rPr>
              <a:t>  used  a  </a:t>
            </a:r>
            <a:r>
              <a:rPr lang="nb-NO" sz="1800" dirty="0" err="1">
                <a:effectLst/>
                <a:latin typeface="Calibri" panose="020F0502020204030204" pitchFamily="34" charset="0"/>
              </a:rPr>
              <a:t>knowledge</a:t>
            </a:r>
            <a:r>
              <a:rPr lang="nb-NO" sz="1800" dirty="0">
                <a:effectLst/>
                <a:latin typeface="Calibri" panose="020F0502020204030204" pitchFamily="34" charset="0"/>
              </a:rPr>
              <a:t> </a:t>
            </a:r>
            <a:r>
              <a:rPr lang="nb-NO" sz="1800" dirty="0" err="1">
                <a:effectLst/>
                <a:latin typeface="Calibri" panose="020F0502020204030204" pitchFamily="34" charset="0"/>
              </a:rPr>
              <a:t>graph</a:t>
            </a:r>
            <a:r>
              <a:rPr lang="nb-NO" sz="1800" dirty="0">
                <a:effectLst/>
                <a:latin typeface="Calibri" panose="020F0502020204030204" pitchFamily="34" charset="0"/>
              </a:rPr>
              <a:t> later </a:t>
            </a:r>
            <a:r>
              <a:rPr lang="nb-NO" sz="1800" dirty="0" err="1">
                <a:effectLst/>
                <a:latin typeface="Calibri" panose="020F0502020204030204" pitchFamily="34" charset="0"/>
              </a:rPr>
              <a:t>known</a:t>
            </a:r>
            <a:r>
              <a:rPr lang="nb-NO" sz="1800" dirty="0">
                <a:effectLst/>
                <a:latin typeface="Calibri" panose="020F0502020204030204" pitchFamily="34" charset="0"/>
              </a:rPr>
              <a:t> as “The Memory Palace” to </a:t>
            </a:r>
            <a:r>
              <a:rPr lang="nb-NO" sz="1800" dirty="0" err="1">
                <a:effectLst/>
                <a:latin typeface="Calibri" panose="020F0502020204030204" pitchFamily="34" charset="0"/>
              </a:rPr>
              <a:t>reconstruct</a:t>
            </a:r>
            <a:r>
              <a:rPr lang="nb-NO" sz="1800" dirty="0">
                <a:effectLst/>
                <a:latin typeface="Calibri" panose="020F0502020204030204" pitchFamily="34" charset="0"/>
              </a:rPr>
              <a:t> the </a:t>
            </a:r>
            <a:r>
              <a:rPr lang="nb-NO" sz="1800" dirty="0" err="1">
                <a:effectLst/>
                <a:latin typeface="Calibri" panose="020F0502020204030204" pitchFamily="34" charset="0"/>
              </a:rPr>
              <a:t>complete</a:t>
            </a:r>
            <a:r>
              <a:rPr lang="nb-NO" sz="1800" dirty="0">
                <a:effectLst/>
                <a:latin typeface="Calibri" panose="020F0502020204030204" pitchFamily="34" charset="0"/>
              </a:rPr>
              <a:t> </a:t>
            </a:r>
            <a:r>
              <a:rPr lang="nb-NO" sz="1800" dirty="0" err="1">
                <a:effectLst/>
                <a:latin typeface="Calibri" panose="020F0502020204030204" pitchFamily="34" charset="0"/>
              </a:rPr>
              <a:t>placement</a:t>
            </a:r>
            <a:r>
              <a:rPr lang="nb-NO" sz="1800" dirty="0">
                <a:effectLst/>
                <a:latin typeface="Calibri" panose="020F0502020204030204" pitchFamily="34" charset="0"/>
              </a:rPr>
              <a:t> of persons at a </a:t>
            </a:r>
            <a:r>
              <a:rPr lang="nb-NO" sz="1800" dirty="0" err="1">
                <a:effectLst/>
                <a:latin typeface="Calibri" panose="020F0502020204030204" pitchFamily="34" charset="0"/>
              </a:rPr>
              <a:t>dinner</a:t>
            </a:r>
            <a:r>
              <a:rPr lang="nb-NO" sz="1800" dirty="0">
                <a:effectLst/>
                <a:latin typeface="Calibri" panose="020F0502020204030204" pitchFamily="34" charset="0"/>
              </a:rPr>
              <a:t> </a:t>
            </a:r>
            <a:r>
              <a:rPr lang="nb-NO" sz="1800" dirty="0" err="1">
                <a:effectLst/>
                <a:latin typeface="Calibri" panose="020F0502020204030204" pitchFamily="34" charset="0"/>
              </a:rPr>
              <a:t>table</a:t>
            </a:r>
            <a:r>
              <a:rPr lang="nb-NO" sz="1800" dirty="0">
                <a:effectLst/>
                <a:latin typeface="Calibri" panose="020F0502020204030204" pitchFamily="34" charset="0"/>
              </a:rPr>
              <a:t> from his </a:t>
            </a:r>
            <a:r>
              <a:rPr lang="nb-NO" sz="1800" dirty="0" err="1">
                <a:effectLst/>
                <a:latin typeface="Calibri" panose="020F0502020204030204" pitchFamily="34" charset="0"/>
              </a:rPr>
              <a:t>memory</a:t>
            </a:r>
            <a:r>
              <a:rPr lang="nb-NO" sz="1800" dirty="0">
                <a:effectLst/>
                <a:latin typeface="Calibri" panose="020F0502020204030204" pitchFamily="34" charset="0"/>
              </a:rPr>
              <a:t> of </a:t>
            </a:r>
            <a:r>
              <a:rPr lang="nb-NO" sz="1800" dirty="0" err="1">
                <a:effectLst/>
                <a:latin typeface="Calibri" panose="020F0502020204030204" pitchFamily="34" charset="0"/>
              </a:rPr>
              <a:t>who</a:t>
            </a:r>
            <a:r>
              <a:rPr lang="nb-NO" sz="1800" dirty="0">
                <a:effectLst/>
                <a:latin typeface="Calibri" panose="020F0502020204030204" pitchFamily="34" charset="0"/>
              </a:rPr>
              <a:t> </a:t>
            </a:r>
            <a:r>
              <a:rPr lang="nb-NO" sz="1800" dirty="0" err="1">
                <a:effectLst/>
                <a:latin typeface="Calibri" panose="020F0502020204030204" pitchFamily="34" charset="0"/>
              </a:rPr>
              <a:t>was</a:t>
            </a:r>
            <a:r>
              <a:rPr lang="nb-NO" sz="1800" dirty="0">
                <a:effectLst/>
                <a:latin typeface="Calibri" panose="020F0502020204030204" pitchFamily="34" charset="0"/>
              </a:rPr>
              <a:t> sitting </a:t>
            </a:r>
            <a:r>
              <a:rPr lang="nb-NO" sz="1800" dirty="0" err="1">
                <a:effectLst/>
                <a:latin typeface="Calibri" panose="020F0502020204030204" pitchFamily="34" charset="0"/>
              </a:rPr>
              <a:t>next</a:t>
            </a:r>
            <a:r>
              <a:rPr lang="nb-NO" sz="1800" dirty="0">
                <a:effectLst/>
                <a:latin typeface="Calibri" panose="020F0502020204030204" pitchFamily="34" charset="0"/>
              </a:rPr>
              <a:t> to </a:t>
            </a:r>
            <a:r>
              <a:rPr lang="nb-NO" sz="1800" dirty="0" err="1">
                <a:effectLst/>
                <a:latin typeface="Calibri" panose="020F0502020204030204" pitchFamily="34" charset="0"/>
              </a:rPr>
              <a:t>each</a:t>
            </a:r>
            <a:r>
              <a:rPr lang="nb-NO" sz="1800" dirty="0">
                <a:effectLst/>
                <a:latin typeface="Calibri" panose="020F0502020204030204" pitchFamily="34" charset="0"/>
              </a:rPr>
              <a:t> </a:t>
            </a:r>
            <a:r>
              <a:rPr lang="nb-NO" sz="1800" dirty="0" err="1">
                <a:effectLst/>
                <a:latin typeface="Calibri" panose="020F0502020204030204" pitchFamily="34" charset="0"/>
              </a:rPr>
              <a:t>other</a:t>
            </a:r>
            <a:r>
              <a:rPr lang="nb-NO" sz="1800" dirty="0">
                <a:effectLst/>
                <a:latin typeface="Calibri" panose="020F0502020204030204" pitchFamily="34" charset="0"/>
              </a:rPr>
              <a:t> (</a:t>
            </a:r>
            <a:r>
              <a:rPr lang="nb-NO" sz="1800" dirty="0" err="1">
                <a:effectLst/>
                <a:latin typeface="Calibri" panose="020F0502020204030204" pitchFamily="34" charset="0"/>
              </a:rPr>
              <a:t>McGinnis</a:t>
            </a:r>
            <a:r>
              <a:rPr lang="nb-NO" sz="1800" dirty="0">
                <a:effectLst/>
                <a:latin typeface="Calibri" panose="020F0502020204030204" pitchFamily="34" charset="0"/>
              </a:rPr>
              <a:t>, 2018))</a:t>
            </a:r>
            <a:endParaRPr lang="nb-NO" dirty="0"/>
          </a:p>
        </p:txBody>
      </p:sp>
      <p:sp>
        <p:nvSpPr>
          <p:cNvPr id="4" name="Plassholder for lysbildenummer 3"/>
          <p:cNvSpPr>
            <a:spLocks noGrp="1"/>
          </p:cNvSpPr>
          <p:nvPr>
            <p:ph type="sldNum" sz="quarter" idx="5"/>
          </p:nvPr>
        </p:nvSpPr>
        <p:spPr/>
        <p:txBody>
          <a:bodyPr/>
          <a:lstStyle/>
          <a:p>
            <a:fld id="{8D9BCE74-AE94-4298-8683-1439582F90AB}" type="slidenum">
              <a:rPr lang="en-US" smtClean="0"/>
              <a:t>3</a:t>
            </a:fld>
            <a:endParaRPr lang="en-US"/>
          </a:p>
        </p:txBody>
      </p:sp>
    </p:spTree>
    <p:extLst>
      <p:ext uri="{BB962C8B-B14F-4D97-AF65-F5344CB8AC3E}">
        <p14:creationId xmlns:p14="http://schemas.microsoft.com/office/powerpoint/2010/main" val="82882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5</a:t>
            </a:fld>
            <a:endParaRPr lang="nb-NO"/>
          </a:p>
        </p:txBody>
      </p:sp>
    </p:spTree>
    <p:extLst>
      <p:ext uri="{BB962C8B-B14F-4D97-AF65-F5344CB8AC3E}">
        <p14:creationId xmlns:p14="http://schemas.microsoft.com/office/powerpoint/2010/main" val="2528605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studies found that conversions from UML to OWL are possible, and have been described in ISO/TC 211 standards, OGC Testbeds, and in related research. However, some challenges were identified and were mainly related to fundamental differences between how UML and OWL describe the real world.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UML focuses on the structure of information, while OWL focuses on the meaning of concepts. In UML, we define, for example, that a feature is a Railing, and has specific properties, while another feature is a Fence and has its specific properties as well. While in OWL, we define that a thing that has some defined properties is a Railing, but it can also be a Fence at the same time. Which is more like we see it in the real world: The same feature may be a railing and a fence. Classification depends on the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properties in OWL so-called first-class individuals who exist on their own, while UML attributes and associations are uniquely owned by the individual class.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UML models are defined in a closed world assumption, where we assume that the model is complete in the given context. Information that does not fit the model will be invalid. Contrary, OWL is based on an open-world assumption, where anyone can say anything about any topic. The model represents only what is currently known in the given context and may be extended with additional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Due </a:t>
            </a:r>
            <a:r>
              <a:rPr lang="en-US" sz="1200" kern="1200">
                <a:solidFill>
                  <a:schemeClr val="tx1"/>
                </a:solidFill>
                <a:effectLst/>
                <a:latin typeface="+mn-lt"/>
                <a:ea typeface="+mn-ea"/>
                <a:cs typeface="+mn-cs"/>
              </a:rPr>
              <a:t>to these differences, </a:t>
            </a:r>
            <a:r>
              <a:rPr lang="en-US" sz="1200" kern="1200" dirty="0">
                <a:solidFill>
                  <a:schemeClr val="tx1"/>
                </a:solidFill>
                <a:effectLst/>
                <a:latin typeface="+mn-lt"/>
                <a:ea typeface="+mn-ea"/>
                <a:cs typeface="+mn-cs"/>
              </a:rPr>
              <a:t>UML models are more restricted, and representations of UML restrictions is a challenge for the conversion from UML to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18</a:t>
            </a:fld>
            <a:endParaRPr lang="nb-NO"/>
          </a:p>
        </p:txBody>
      </p:sp>
    </p:spTree>
    <p:extLst>
      <p:ext uri="{BB962C8B-B14F-4D97-AF65-F5344CB8AC3E}">
        <p14:creationId xmlns:p14="http://schemas.microsoft.com/office/powerpoint/2010/main" val="1548007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m/tekst">
    <p:spTree>
      <p:nvGrpSpPr>
        <p:cNvPr id="1" name=""/>
        <p:cNvGrpSpPr/>
        <p:nvPr/>
      </p:nvGrpSpPr>
      <p:grpSpPr>
        <a:xfrm>
          <a:off x="0" y="0"/>
          <a:ext cx="0" cy="0"/>
          <a:chOff x="0" y="0"/>
          <a:chExt cx="0" cy="0"/>
        </a:xfrm>
      </p:grpSpPr>
      <p:sp>
        <p:nvSpPr>
          <p:cNvPr id="11" name="Tittel 3"/>
          <p:cNvSpPr>
            <a:spLocks noGrp="1"/>
          </p:cNvSpPr>
          <p:nvPr>
            <p:ph type="ctrTitle"/>
          </p:nvPr>
        </p:nvSpPr>
        <p:spPr>
          <a:xfrm>
            <a:off x="1991544" y="2348880"/>
            <a:ext cx="9784761" cy="1656184"/>
          </a:xfrm>
        </p:spPr>
        <p:txBody>
          <a:bodyPr>
            <a:normAutofit/>
          </a:bodyPr>
          <a:lstStyle>
            <a:lvl1pPr>
              <a:defRPr sz="3600"/>
            </a:lvl1pPr>
          </a:lstStyle>
          <a:p>
            <a:r>
              <a:rPr lang="nb-NO" sz="3600"/>
              <a:t>Klikk for å redigere tittelstil</a:t>
            </a:r>
            <a:endParaRPr lang="nb-NO" sz="3600" dirty="0"/>
          </a:p>
        </p:txBody>
      </p:sp>
      <p:sp>
        <p:nvSpPr>
          <p:cNvPr id="17" name="Undertittel 4"/>
          <p:cNvSpPr>
            <a:spLocks noGrp="1"/>
          </p:cNvSpPr>
          <p:nvPr>
            <p:ph type="subTitle" idx="1"/>
          </p:nvPr>
        </p:nvSpPr>
        <p:spPr>
          <a:xfrm>
            <a:off x="1991544" y="4293096"/>
            <a:ext cx="9774403" cy="1080120"/>
          </a:xfrm>
        </p:spPr>
        <p:txBody>
          <a:bodyPr>
            <a:noAutofit/>
          </a:bodyPr>
          <a:lstStyle>
            <a:lvl1pPr marL="0" indent="0">
              <a:buNone/>
              <a:defRPr sz="2400">
                <a:solidFill>
                  <a:schemeClr val="tx2"/>
                </a:solidFill>
              </a:defRPr>
            </a:lvl1pPr>
          </a:lstStyle>
          <a:p>
            <a:r>
              <a:rPr lang="nb-NO" sz="2400"/>
              <a:t>Klikk for å redigere undertittelstil i malen</a:t>
            </a:r>
            <a:endParaRPr lang="nb-NO" sz="2400" dirty="0"/>
          </a:p>
        </p:txBody>
      </p:sp>
      <p:pic>
        <p:nvPicPr>
          <p:cNvPr id="6" name="Graphic 5">
            <a:extLst>
              <a:ext uri="{FF2B5EF4-FFF2-40B4-BE49-F238E27FC236}">
                <a16:creationId xmlns:a16="http://schemas.microsoft.com/office/drawing/2014/main" id="{D11A96A7-E13C-44BC-A07A-FC3851B035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75437" y="267790"/>
            <a:ext cx="1181203" cy="617981"/>
          </a:xfrm>
          <a:prstGeom prst="rect">
            <a:avLst/>
          </a:prstGeom>
        </p:spPr>
      </p:pic>
      <p:pic>
        <p:nvPicPr>
          <p:cNvPr id="8" name="Graphic 7">
            <a:extLst>
              <a:ext uri="{FF2B5EF4-FFF2-40B4-BE49-F238E27FC236}">
                <a16:creationId xmlns:a16="http://schemas.microsoft.com/office/drawing/2014/main" id="{16D61F0E-55E0-4E34-A77A-8F6865FC15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4791" y="2262860"/>
            <a:ext cx="1277390" cy="12773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eldekkende bilde">
    <p:spTree>
      <p:nvGrpSpPr>
        <p:cNvPr id="1" name=""/>
        <p:cNvGrpSpPr/>
        <p:nvPr/>
      </p:nvGrpSpPr>
      <p:grpSpPr>
        <a:xfrm>
          <a:off x="0" y="0"/>
          <a:ext cx="0" cy="0"/>
          <a:chOff x="0" y="0"/>
          <a:chExt cx="0" cy="0"/>
        </a:xfrm>
      </p:grpSpPr>
      <p:sp>
        <p:nvSpPr>
          <p:cNvPr id="4" name="Plassholder for bilde 3"/>
          <p:cNvSpPr>
            <a:spLocks noGrp="1"/>
          </p:cNvSpPr>
          <p:nvPr>
            <p:ph type="pic" sz="quarter" idx="19"/>
          </p:nvPr>
        </p:nvSpPr>
        <p:spPr>
          <a:xfrm>
            <a:off x="0" y="0"/>
            <a:ext cx="12192000" cy="6858000"/>
          </a:xfrm>
        </p:spPr>
        <p:txBody>
          <a:bodyPr tIns="1619676"/>
          <a:lstStyle>
            <a:lvl1pPr marL="0" indent="0" algn="ctr">
              <a:buNone/>
              <a:defRPr/>
            </a:lvl1pPr>
          </a:lstStyle>
          <a:p>
            <a:r>
              <a:rPr lang="nb-NO"/>
              <a:t>Klikk på ikonet for å legge til et bilde</a:t>
            </a:r>
            <a:endParaRPr lang="en-GB" dirty="0"/>
          </a:p>
        </p:txBody>
      </p:sp>
    </p:spTree>
    <p:extLst>
      <p:ext uri="{BB962C8B-B14F-4D97-AF65-F5344CB8AC3E}">
        <p14:creationId xmlns:p14="http://schemas.microsoft.com/office/powerpoint/2010/main" val="426488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06CBC34-AC6F-7C4E-84D2-237CD0326C3D}"/>
              </a:ext>
            </a:extLst>
          </p:cNvPr>
          <p:cNvSpPr>
            <a:spLocks noGrp="1"/>
          </p:cNvSpPr>
          <p:nvPr>
            <p:ph type="title" hasCustomPrompt="1"/>
          </p:nvPr>
        </p:nvSpPr>
        <p:spPr/>
        <p:txBody>
          <a:bodyPr/>
          <a:lstStyle>
            <a:lvl1pPr>
              <a:defRPr/>
            </a:lvl1pPr>
          </a:lstStyle>
          <a:p>
            <a:r>
              <a:rPr lang="sv-SE"/>
              <a:t>Klicka här för att lägga till rubrik</a:t>
            </a:r>
            <a:endParaRPr lang="en-GB"/>
          </a:p>
        </p:txBody>
      </p:sp>
      <p:sp>
        <p:nvSpPr>
          <p:cNvPr id="6" name="Platshållare för sidfot 4">
            <a:extLst>
              <a:ext uri="{FF2B5EF4-FFF2-40B4-BE49-F238E27FC236}">
                <a16:creationId xmlns:a16="http://schemas.microsoft.com/office/drawing/2014/main" id="{EEA60A73-D7E6-2F4C-A2CF-2BE362B1D988}"/>
              </a:ext>
            </a:extLst>
          </p:cNvPr>
          <p:cNvSpPr>
            <a:spLocks noGrp="1"/>
          </p:cNvSpPr>
          <p:nvPr>
            <p:ph type="ftr" sz="quarter" idx="3"/>
          </p:nvPr>
        </p:nvSpPr>
        <p:spPr>
          <a:xfrm>
            <a:off x="838200" y="6356350"/>
            <a:ext cx="4882376" cy="365125"/>
          </a:xfrm>
          <a:prstGeom prst="rect">
            <a:avLst/>
          </a:prstGeom>
        </p:spPr>
        <p:txBody>
          <a:bodyPr vert="horz" lIns="91440" tIns="45720" rIns="91440" bIns="45720" rtlCol="0" anchor="ctr"/>
          <a:lstStyle>
            <a:lvl1pPr algn="l">
              <a:defRPr sz="1000" b="0" i="0">
                <a:solidFill>
                  <a:schemeClr val="tx1"/>
                </a:solidFill>
                <a:latin typeface="Corbel" panose="020B0503020204020204" pitchFamily="34" charset="0"/>
              </a:defRPr>
            </a:lvl1pPr>
          </a:lstStyle>
          <a:p>
            <a:r>
              <a:rPr lang="en-GB"/>
              <a:t>AGIMA MANAGEMENT AB</a:t>
            </a:r>
          </a:p>
        </p:txBody>
      </p:sp>
      <p:sp>
        <p:nvSpPr>
          <p:cNvPr id="7" name="Platshållare för bildnummer 5">
            <a:extLst>
              <a:ext uri="{FF2B5EF4-FFF2-40B4-BE49-F238E27FC236}">
                <a16:creationId xmlns:a16="http://schemas.microsoft.com/office/drawing/2014/main" id="{6FACDB83-2DD6-2241-9C5C-25D6FAC8D931}"/>
              </a:ext>
            </a:extLst>
          </p:cNvPr>
          <p:cNvSpPr>
            <a:spLocks noGrp="1"/>
          </p:cNvSpPr>
          <p:nvPr>
            <p:ph type="sldNum" sz="quarter" idx="4"/>
          </p:nvPr>
        </p:nvSpPr>
        <p:spPr>
          <a:xfrm>
            <a:off x="5753690" y="6356350"/>
            <a:ext cx="669073" cy="365125"/>
          </a:xfrm>
          <a:prstGeom prst="rect">
            <a:avLst/>
          </a:prstGeom>
        </p:spPr>
        <p:txBody>
          <a:bodyPr vert="horz" lIns="91440" tIns="45720" rIns="91440" bIns="45720" rtlCol="0" anchor="ctr"/>
          <a:lstStyle>
            <a:lvl1pPr algn="ctr">
              <a:defRPr sz="1000" b="0" i="0">
                <a:solidFill>
                  <a:schemeClr val="tx1"/>
                </a:solidFill>
                <a:latin typeface="Corbel" panose="020B0503020204020204" pitchFamily="34" charset="0"/>
              </a:defRPr>
            </a:lvl1pPr>
          </a:lstStyle>
          <a:p>
            <a:fld id="{DD9CCB5A-1E55-2141-A509-1FE8AC0A1F50}" type="slidenum">
              <a:rPr lang="en-GB" smtClean="0"/>
              <a:pPr/>
              <a:t>‹#›</a:t>
            </a:fld>
            <a:endParaRPr lang="en-GB"/>
          </a:p>
        </p:txBody>
      </p:sp>
    </p:spTree>
    <p:extLst>
      <p:ext uri="{BB962C8B-B14F-4D97-AF65-F5344CB8AC3E}">
        <p14:creationId xmlns:p14="http://schemas.microsoft.com/office/powerpoint/2010/main" val="270820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367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700375" y="699474"/>
            <a:ext cx="7590375" cy="354711"/>
          </a:xfrm>
        </p:spPr>
        <p:txBody>
          <a:bodyPr>
            <a:normAutofit/>
          </a:bodyPr>
          <a:lstStyle>
            <a:lvl1pPr marL="0" indent="0">
              <a:buNone/>
              <a:defRPr sz="20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698161" y="1777858"/>
            <a:ext cx="5357779" cy="429380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7670249" y="1834333"/>
            <a:ext cx="4175275" cy="4236219"/>
          </a:xfrm>
        </p:spPr>
        <p:txBody>
          <a:bodyPr tIns="1619676"/>
          <a:lstStyle>
            <a:lvl1pPr marL="0" indent="0" algn="ctr">
              <a:buNone/>
              <a:defRPr/>
            </a:lvl1pPr>
          </a:lstStyle>
          <a:p>
            <a:r>
              <a:rPr lang="nb-NO"/>
              <a:t>Klikk ikonet for å legge til et bilde</a:t>
            </a:r>
            <a:endParaRPr lang="en-GB" dirty="0"/>
          </a:p>
        </p:txBody>
      </p:sp>
      <p:sp>
        <p:nvSpPr>
          <p:cNvPr id="10" name="Plassholder for bunntekst 4"/>
          <p:cNvSpPr>
            <a:spLocks noGrp="1"/>
          </p:cNvSpPr>
          <p:nvPr>
            <p:ph type="ftr" sz="quarter" idx="3"/>
          </p:nvPr>
        </p:nvSpPr>
        <p:spPr>
          <a:xfrm>
            <a:off x="2058843" y="6384923"/>
            <a:ext cx="9661440" cy="172125"/>
          </a:xfrm>
          <a:prstGeom prst="rect">
            <a:avLst/>
          </a:prstGeom>
        </p:spPr>
        <p:txBody>
          <a:bodyPr vert="horz" lIns="0" tIns="0" rIns="0" bIns="0" rtlCol="0" anchor="t"/>
          <a:lstStyle>
            <a:lvl1pPr algn="r">
              <a:defRPr sz="1200" b="0">
                <a:solidFill>
                  <a:schemeClr val="tx1"/>
                </a:solidFill>
              </a:defRPr>
            </a:lvl1pPr>
          </a:lstStyle>
          <a:p>
            <a:endParaRPr lang="nb-NO"/>
          </a:p>
        </p:txBody>
      </p:sp>
      <p:sp>
        <p:nvSpPr>
          <p:cNvPr id="11" name="Plassholder for lysbildenummer 5"/>
          <p:cNvSpPr>
            <a:spLocks noGrp="1"/>
          </p:cNvSpPr>
          <p:nvPr>
            <p:ph type="sldNum" sz="quarter" idx="4"/>
          </p:nvPr>
        </p:nvSpPr>
        <p:spPr>
          <a:xfrm>
            <a:off x="11294080" y="6160825"/>
            <a:ext cx="346297" cy="151892"/>
          </a:xfrm>
          <a:prstGeom prst="rect">
            <a:avLst/>
          </a:prstGeom>
        </p:spPr>
        <p:txBody>
          <a:bodyPr vert="horz" lIns="0" tIns="0" rIns="0" bIns="0" rtlCol="0" anchor="t"/>
          <a:lstStyle>
            <a:lvl1pPr algn="r">
              <a:defRPr sz="12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345268" y="6385408"/>
            <a:ext cx="1367763" cy="172125"/>
          </a:xfrm>
          <a:prstGeom prst="rect">
            <a:avLst/>
          </a:prstGeom>
        </p:spPr>
        <p:txBody>
          <a:bodyPr vert="horz" lIns="0" tIns="0" rIns="0" bIns="0" rtlCol="0" anchor="ctr"/>
          <a:lstStyle>
            <a:lvl1pPr algn="ctr">
              <a:defRPr sz="900" b="0" spc="80" baseline="0">
                <a:solidFill>
                  <a:schemeClr val="bg1"/>
                </a:solidFill>
              </a:defRPr>
            </a:lvl1pPr>
          </a:lstStyle>
          <a:p>
            <a:endParaRPr lang="nb-NO"/>
          </a:p>
        </p:txBody>
      </p:sp>
    </p:spTree>
    <p:extLst>
      <p:ext uri="{BB962C8B-B14F-4D97-AF65-F5344CB8AC3E}">
        <p14:creationId xmlns:p14="http://schemas.microsoft.com/office/powerpoint/2010/main" val="1407059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6"/>
            <a:ext cx="10244328" cy="861775"/>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2023/11/28</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70824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 and one column">
    <p:spTree>
      <p:nvGrpSpPr>
        <p:cNvPr id="1" name=""/>
        <p:cNvGrpSpPr/>
        <p:nvPr/>
      </p:nvGrpSpPr>
      <p:grpSpPr>
        <a:xfrm>
          <a:off x="0" y="0"/>
          <a:ext cx="0" cy="0"/>
          <a:chOff x="0" y="0"/>
          <a:chExt cx="0" cy="0"/>
        </a:xfrm>
      </p:grpSpPr>
      <p:sp>
        <p:nvSpPr>
          <p:cNvPr id="5" name="Platshållare för text 2"/>
          <p:cNvSpPr>
            <a:spLocks noGrp="1"/>
          </p:cNvSpPr>
          <p:nvPr>
            <p:ph type="body" sz="quarter" idx="13" hasCustomPrompt="1"/>
          </p:nvPr>
        </p:nvSpPr>
        <p:spPr>
          <a:xfrm>
            <a:off x="838200" y="411164"/>
            <a:ext cx="5233988" cy="519112"/>
          </a:xfrm>
        </p:spPr>
        <p:txBody>
          <a:bodyPr anchor="ctr" anchorCtr="0">
            <a:noAutofit/>
          </a:bodyPr>
          <a:lstStyle>
            <a:lvl1pPr marL="0" indent="0">
              <a:buNone/>
              <a:defRPr sz="1400" b="1">
                <a:solidFill>
                  <a:srgbClr val="B32A2A"/>
                </a:solidFill>
                <a:latin typeface="Arial" charset="0"/>
                <a:ea typeface="Arial" charset="0"/>
                <a:cs typeface="Arial" charset="0"/>
              </a:defRPr>
            </a:lvl1pPr>
            <a:lvl2pPr marL="457200" indent="0">
              <a:buNone/>
              <a:defRPr>
                <a:latin typeface="Open Sans" charset="0"/>
                <a:ea typeface="Open Sans" charset="0"/>
                <a:cs typeface="Open Sans" charset="0"/>
              </a:defRPr>
            </a:lvl2pPr>
            <a:lvl3pPr marL="914400" indent="0">
              <a:buNone/>
              <a:defRPr>
                <a:latin typeface="Open Sans" charset="0"/>
                <a:ea typeface="Open Sans" charset="0"/>
                <a:cs typeface="Open Sans" charset="0"/>
              </a:defRPr>
            </a:lvl3pPr>
            <a:lvl4pPr marL="1371600" indent="0">
              <a:buNone/>
              <a:defRPr>
                <a:latin typeface="Open Sans" charset="0"/>
                <a:ea typeface="Open Sans" charset="0"/>
                <a:cs typeface="Open Sans" charset="0"/>
              </a:defRPr>
            </a:lvl4pPr>
            <a:lvl5pPr marL="1828800" indent="0">
              <a:buNone/>
              <a:defRPr>
                <a:latin typeface="Open Sans" charset="0"/>
                <a:ea typeface="Open Sans" charset="0"/>
                <a:cs typeface="Open Sans" charset="0"/>
              </a:defRPr>
            </a:lvl5pPr>
          </a:lstStyle>
          <a:p>
            <a:pPr lvl="0"/>
            <a:r>
              <a:rPr lang="en-US"/>
              <a:t>CLICK TO ADD SECTION HEADING</a:t>
            </a:r>
          </a:p>
        </p:txBody>
      </p:sp>
      <p:sp>
        <p:nvSpPr>
          <p:cNvPr id="12" name="Platshållare för text 2"/>
          <p:cNvSpPr>
            <a:spLocks noGrp="1"/>
          </p:cNvSpPr>
          <p:nvPr>
            <p:ph type="body" sz="quarter" idx="15" hasCustomPrompt="1"/>
          </p:nvPr>
        </p:nvSpPr>
        <p:spPr>
          <a:xfrm>
            <a:off x="100009" y="6467443"/>
            <a:ext cx="521497" cy="324715"/>
          </a:xfrm>
        </p:spPr>
        <p:txBody>
          <a:bodyPr anchor="ctr" anchorCtr="0">
            <a:noAutofit/>
          </a:bodyPr>
          <a:lstStyle>
            <a:lvl1pPr marL="0" indent="0">
              <a:buNone/>
              <a:defRPr sz="1400" b="1">
                <a:solidFill>
                  <a:schemeClr val="bg1"/>
                </a:solidFill>
                <a:latin typeface="Arial" charset="0"/>
                <a:ea typeface="Arial" charset="0"/>
                <a:cs typeface="Arial" charset="0"/>
              </a:defRPr>
            </a:lvl1pPr>
            <a:lvl2pPr marL="457200" indent="0">
              <a:buNone/>
              <a:defRPr>
                <a:latin typeface="Open Sans" charset="0"/>
                <a:ea typeface="Open Sans" charset="0"/>
                <a:cs typeface="Open Sans" charset="0"/>
              </a:defRPr>
            </a:lvl2pPr>
            <a:lvl3pPr marL="914400" indent="0">
              <a:buNone/>
              <a:defRPr>
                <a:latin typeface="Open Sans" charset="0"/>
                <a:ea typeface="Open Sans" charset="0"/>
                <a:cs typeface="Open Sans" charset="0"/>
              </a:defRPr>
            </a:lvl3pPr>
            <a:lvl4pPr marL="1371600" indent="0">
              <a:buNone/>
              <a:defRPr>
                <a:latin typeface="Open Sans" charset="0"/>
                <a:ea typeface="Open Sans" charset="0"/>
                <a:cs typeface="Open Sans" charset="0"/>
              </a:defRPr>
            </a:lvl4pPr>
            <a:lvl5pPr marL="1828800" indent="0">
              <a:buNone/>
              <a:defRPr>
                <a:latin typeface="Open Sans" charset="0"/>
                <a:ea typeface="Open Sans" charset="0"/>
                <a:cs typeface="Open Sans" charset="0"/>
              </a:defRPr>
            </a:lvl5pPr>
          </a:lstStyle>
          <a:p>
            <a:pPr lvl="0"/>
            <a:r>
              <a:rPr lang="en-US"/>
              <a:t>#</a:t>
            </a:r>
          </a:p>
        </p:txBody>
      </p:sp>
      <p:sp>
        <p:nvSpPr>
          <p:cNvPr id="7" name="Platshållare för text 10"/>
          <p:cNvSpPr>
            <a:spLocks noGrp="1"/>
          </p:cNvSpPr>
          <p:nvPr>
            <p:ph type="body" sz="quarter" idx="16"/>
          </p:nvPr>
        </p:nvSpPr>
        <p:spPr>
          <a:xfrm>
            <a:off x="838200" y="2115914"/>
            <a:ext cx="10515602" cy="3880979"/>
          </a:xfrm>
        </p:spPr>
        <p:txBody>
          <a:bodyPr anchor="t">
            <a:normAutofit/>
          </a:bodyPr>
          <a:lstStyle>
            <a:lvl1pPr>
              <a:defRPr sz="2400" b="0" i="0">
                <a:latin typeface="Arial" charset="0"/>
                <a:ea typeface="Arial" charset="0"/>
                <a:cs typeface="Arial" charset="0"/>
              </a:defRPr>
            </a:lvl1pPr>
            <a:lvl2pPr>
              <a:defRPr sz="2000" b="0" i="0">
                <a:latin typeface="Arial" charset="0"/>
                <a:ea typeface="Arial" charset="0"/>
                <a:cs typeface="Arial" charset="0"/>
              </a:defRPr>
            </a:lvl2pPr>
            <a:lvl3pPr>
              <a:defRPr sz="1800" b="0" i="0">
                <a:latin typeface="Arial" charset="0"/>
                <a:ea typeface="Arial" charset="0"/>
                <a:cs typeface="Arial" charset="0"/>
              </a:defRPr>
            </a:lvl3pPr>
            <a:lvl4pPr>
              <a:defRPr sz="1600" b="0" i="0">
                <a:latin typeface="Arial" charset="0"/>
                <a:ea typeface="Arial" charset="0"/>
                <a:cs typeface="Arial" charset="0"/>
              </a:defRPr>
            </a:lvl4pPr>
            <a:lvl5pPr>
              <a:defRPr sz="1600"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Rubrik 5"/>
          <p:cNvSpPr>
            <a:spLocks noGrp="1"/>
          </p:cNvSpPr>
          <p:nvPr>
            <p:ph type="title"/>
          </p:nvPr>
        </p:nvSpPr>
        <p:spPr>
          <a:xfrm>
            <a:off x="838199" y="1060636"/>
            <a:ext cx="10515601" cy="924918"/>
          </a:xfrm>
        </p:spPr>
        <p:txBody>
          <a:bodyPr anchor="ctr" anchorCtr="0"/>
          <a:lstStyle>
            <a:lvl1pPr>
              <a:defRPr sz="3200"/>
            </a:lvl1pPr>
          </a:lstStyle>
          <a:p>
            <a:r>
              <a:rPr lang="en-US"/>
              <a:t>Click to edit Master title style</a:t>
            </a:r>
            <a:endParaRPr lang="sv-SE"/>
          </a:p>
        </p:txBody>
      </p:sp>
      <p:pic>
        <p:nvPicPr>
          <p:cNvPr id="9" name="Picture 8">
            <a:extLst>
              <a:ext uri="{FF2B5EF4-FFF2-40B4-BE49-F238E27FC236}">
                <a16:creationId xmlns:a16="http://schemas.microsoft.com/office/drawing/2014/main" id="{F4896A98-EC25-439B-AA7F-70C6F5C0667C}"/>
              </a:ext>
            </a:extLst>
          </p:cNvPr>
          <p:cNvPicPr>
            <a:picLocks noChangeAspect="1"/>
          </p:cNvPicPr>
          <p:nvPr userDrawn="1"/>
        </p:nvPicPr>
        <p:blipFill>
          <a:blip r:embed="rId2"/>
          <a:srcRect/>
          <a:stretch/>
        </p:blipFill>
        <p:spPr>
          <a:xfrm>
            <a:off x="11479139" y="6444304"/>
            <a:ext cx="548641" cy="338329"/>
          </a:xfrm>
          <a:prstGeom prst="rect">
            <a:avLst/>
          </a:prstGeom>
        </p:spPr>
      </p:pic>
    </p:spTree>
    <p:extLst>
      <p:ext uri="{BB962C8B-B14F-4D97-AF65-F5344CB8AC3E}">
        <p14:creationId xmlns:p14="http://schemas.microsoft.com/office/powerpoint/2010/main" val="397380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m/bilde">
    <p:spTree>
      <p:nvGrpSpPr>
        <p:cNvPr id="1" name=""/>
        <p:cNvGrpSpPr/>
        <p:nvPr/>
      </p:nvGrpSpPr>
      <p:grpSpPr>
        <a:xfrm>
          <a:off x="0" y="0"/>
          <a:ext cx="0" cy="0"/>
          <a:chOff x="0" y="0"/>
          <a:chExt cx="0" cy="0"/>
        </a:xfrm>
      </p:grpSpPr>
      <p:sp>
        <p:nvSpPr>
          <p:cNvPr id="15" name="Plassholder for bilde 14"/>
          <p:cNvSpPr>
            <a:spLocks noGrp="1"/>
          </p:cNvSpPr>
          <p:nvPr>
            <p:ph type="pic" sz="quarter" idx="12" hasCustomPrompt="1"/>
          </p:nvPr>
        </p:nvSpPr>
        <p:spPr>
          <a:xfrm>
            <a:off x="335360" y="1928444"/>
            <a:ext cx="11521279" cy="4610057"/>
          </a:xfrm>
          <a:noFill/>
        </p:spPr>
        <p:txBody>
          <a:bodyPr tIns="1644764"/>
          <a:lstStyle>
            <a:lvl1pPr algn="ctr">
              <a:buNone/>
              <a:defRPr baseline="0"/>
            </a:lvl1pPr>
          </a:lstStyle>
          <a:p>
            <a:r>
              <a:rPr lang="nb-NO" dirty="0"/>
              <a:t>Sett inn bilde</a:t>
            </a:r>
          </a:p>
        </p:txBody>
      </p:sp>
      <p:sp>
        <p:nvSpPr>
          <p:cNvPr id="2" name="Tittel 1"/>
          <p:cNvSpPr>
            <a:spLocks noGrp="1"/>
          </p:cNvSpPr>
          <p:nvPr>
            <p:ph type="ctrTitle"/>
          </p:nvPr>
        </p:nvSpPr>
        <p:spPr>
          <a:xfrm>
            <a:off x="1940026" y="1265334"/>
            <a:ext cx="9916613" cy="502024"/>
          </a:xfrm>
        </p:spPr>
        <p:txBody>
          <a:bodyPr>
            <a:normAutofit/>
          </a:bodyPr>
          <a:lstStyle>
            <a:lvl1pPr>
              <a:defRPr sz="2800"/>
            </a:lvl1pPr>
          </a:lstStyle>
          <a:p>
            <a:r>
              <a:rPr lang="nb-NO"/>
              <a:t>Klikk for å redigere tittelstil</a:t>
            </a:r>
            <a:endParaRPr lang="nb-NO" dirty="0"/>
          </a:p>
        </p:txBody>
      </p:sp>
      <p:sp>
        <p:nvSpPr>
          <p:cNvPr id="3" name="Undertittel 2"/>
          <p:cNvSpPr>
            <a:spLocks noGrp="1"/>
          </p:cNvSpPr>
          <p:nvPr>
            <p:ph type="subTitle" idx="1"/>
          </p:nvPr>
        </p:nvSpPr>
        <p:spPr>
          <a:xfrm>
            <a:off x="1940027" y="924754"/>
            <a:ext cx="9916613" cy="339502"/>
          </a:xfrm>
        </p:spPr>
        <p:txBody>
          <a:bodyPr>
            <a:normAutofit/>
          </a:bodyPr>
          <a:lstStyle>
            <a:lvl1pPr marL="0" indent="0" algn="l">
              <a:buNone/>
              <a:defRPr sz="1800">
                <a:solidFill>
                  <a:srgbClr val="ED9300"/>
                </a:solidFill>
              </a:defRPr>
            </a:lvl1pPr>
            <a:lvl2pPr marL="457018" indent="0" algn="ctr">
              <a:buNone/>
              <a:defRPr>
                <a:solidFill>
                  <a:schemeClr val="tx1">
                    <a:tint val="75000"/>
                  </a:schemeClr>
                </a:solidFill>
              </a:defRPr>
            </a:lvl2pPr>
            <a:lvl3pPr marL="914035" indent="0" algn="ctr">
              <a:buNone/>
              <a:defRPr>
                <a:solidFill>
                  <a:schemeClr val="tx1">
                    <a:tint val="75000"/>
                  </a:schemeClr>
                </a:solidFill>
              </a:defRPr>
            </a:lvl3pPr>
            <a:lvl4pPr marL="1371052" indent="0" algn="ctr">
              <a:buNone/>
              <a:defRPr>
                <a:solidFill>
                  <a:schemeClr val="tx1">
                    <a:tint val="75000"/>
                  </a:schemeClr>
                </a:solidFill>
              </a:defRPr>
            </a:lvl4pPr>
            <a:lvl5pPr marL="1828069" indent="0" algn="ctr">
              <a:buNone/>
              <a:defRPr>
                <a:solidFill>
                  <a:schemeClr val="tx1">
                    <a:tint val="75000"/>
                  </a:schemeClr>
                </a:solidFill>
              </a:defRPr>
            </a:lvl5pPr>
            <a:lvl6pPr marL="2285086" indent="0" algn="ctr">
              <a:buNone/>
              <a:defRPr>
                <a:solidFill>
                  <a:schemeClr val="tx1">
                    <a:tint val="75000"/>
                  </a:schemeClr>
                </a:solidFill>
              </a:defRPr>
            </a:lvl6pPr>
            <a:lvl7pPr marL="2742103" indent="0" algn="ctr">
              <a:buNone/>
              <a:defRPr>
                <a:solidFill>
                  <a:schemeClr val="tx1">
                    <a:tint val="75000"/>
                  </a:schemeClr>
                </a:solidFill>
              </a:defRPr>
            </a:lvl7pPr>
            <a:lvl8pPr marL="3199120" indent="0" algn="ctr">
              <a:buNone/>
              <a:defRPr>
                <a:solidFill>
                  <a:schemeClr val="tx1">
                    <a:tint val="75000"/>
                  </a:schemeClr>
                </a:solidFill>
              </a:defRPr>
            </a:lvl8pPr>
            <a:lvl9pPr marL="3656138" indent="0" algn="ctr">
              <a:buNone/>
              <a:defRPr>
                <a:solidFill>
                  <a:schemeClr val="tx1">
                    <a:tint val="75000"/>
                  </a:schemeClr>
                </a:solidFill>
              </a:defRPr>
            </a:lvl9pPr>
          </a:lstStyle>
          <a:p>
            <a:r>
              <a:rPr lang="nb-NO"/>
              <a:t>Klikk for å redigere undertittelstil i malen</a:t>
            </a:r>
            <a:endParaRPr lang="nb-NO" dirty="0"/>
          </a:p>
        </p:txBody>
      </p:sp>
      <p:sp>
        <p:nvSpPr>
          <p:cNvPr id="6" name="Slide Number Placeholder 5">
            <a:extLst>
              <a:ext uri="{FF2B5EF4-FFF2-40B4-BE49-F238E27FC236}">
                <a16:creationId xmlns:a16="http://schemas.microsoft.com/office/drawing/2014/main" id="{50EC3166-6758-48A4-B49C-F9932EA75A85}"/>
              </a:ext>
            </a:extLst>
          </p:cNvPr>
          <p:cNvSpPr>
            <a:spLocks noGrp="1"/>
          </p:cNvSpPr>
          <p:nvPr>
            <p:ph type="sldNum" sz="quarter" idx="15"/>
          </p:nvPr>
        </p:nvSpPr>
        <p:spPr/>
        <p:txBody>
          <a:bodyPr/>
          <a:lstStyle/>
          <a:p>
            <a:fld id="{506AC2BF-D24A-4EB7-9901-6BA93FB1C43F}" type="slidenum">
              <a:rPr lang="en-US" smtClean="0"/>
              <a:pPr/>
              <a:t>‹#›</a:t>
            </a:fld>
            <a:endParaRPr lang="en-US" dirty="0"/>
          </a:p>
        </p:txBody>
      </p:sp>
      <p:pic>
        <p:nvPicPr>
          <p:cNvPr id="10" name="Graphic 9">
            <a:extLst>
              <a:ext uri="{FF2B5EF4-FFF2-40B4-BE49-F238E27FC236}">
                <a16:creationId xmlns:a16="http://schemas.microsoft.com/office/drawing/2014/main" id="{A566A5AD-43D5-4D32-8F27-633B39B41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75437" y="267790"/>
            <a:ext cx="1181203" cy="617981"/>
          </a:xfrm>
          <a:prstGeom prst="rect">
            <a:avLst/>
          </a:prstGeom>
        </p:spPr>
      </p:pic>
      <p:pic>
        <p:nvPicPr>
          <p:cNvPr id="11" name="Graphic 10">
            <a:extLst>
              <a:ext uri="{FF2B5EF4-FFF2-40B4-BE49-F238E27FC236}">
                <a16:creationId xmlns:a16="http://schemas.microsoft.com/office/drawing/2014/main" id="{E436F438-CDE3-402C-9EA0-62FD69DE0E0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5360" y="319499"/>
            <a:ext cx="1277390" cy="1277390"/>
          </a:xfrm>
          <a:prstGeom prst="rect">
            <a:avLst/>
          </a:prstGeom>
        </p:spPr>
      </p:pic>
    </p:spTree>
    <p:extLst>
      <p:ext uri="{BB962C8B-B14F-4D97-AF65-F5344CB8AC3E}">
        <p14:creationId xmlns:p14="http://schemas.microsoft.com/office/powerpoint/2010/main" val="179161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 og innhold">
    <p:bg>
      <p:bgRef idx="1001">
        <a:schemeClr val="bg1"/>
      </p:bgRef>
    </p:bg>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334048" y="900001"/>
            <a:ext cx="11510423" cy="5623952"/>
          </a:xfrm>
        </p:spPr>
        <p:txBody>
          <a:bodyPr/>
          <a:lstStyle>
            <a:lvl1pPr>
              <a:spcAft>
                <a:spcPts val="0"/>
              </a:spcAft>
              <a:defRPr/>
            </a:lvl1pPr>
            <a:lvl2pPr>
              <a:spcBef>
                <a:spcPts val="0"/>
              </a:spcBef>
              <a:defRPr/>
            </a:lvl2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Slide Number Placeholder 3">
            <a:extLst>
              <a:ext uri="{FF2B5EF4-FFF2-40B4-BE49-F238E27FC236}">
                <a16:creationId xmlns:a16="http://schemas.microsoft.com/office/drawing/2014/main" id="{8D8C802B-AE49-47BB-AF14-1B113F366F09}"/>
              </a:ext>
            </a:extLst>
          </p:cNvPr>
          <p:cNvSpPr>
            <a:spLocks noGrp="1"/>
          </p:cNvSpPr>
          <p:nvPr>
            <p:ph type="sldNum" sz="quarter" idx="14"/>
          </p:nvPr>
        </p:nvSpPr>
        <p:spPr/>
        <p:txBody>
          <a:bodyPr/>
          <a:lstStyle/>
          <a:p>
            <a:fld id="{506AC2BF-D24A-4EB7-9901-6BA93FB1C43F}" type="slidenum">
              <a:rPr lang="en-US" smtClean="0"/>
              <a:pPr/>
              <a:t>‹#›</a:t>
            </a:fld>
            <a:endParaRPr lang="en-US" dirty="0"/>
          </a:p>
        </p:txBody>
      </p:sp>
      <p:sp>
        <p:nvSpPr>
          <p:cNvPr id="2" name="Title 1">
            <a:extLst>
              <a:ext uri="{FF2B5EF4-FFF2-40B4-BE49-F238E27FC236}">
                <a16:creationId xmlns:a16="http://schemas.microsoft.com/office/drawing/2014/main" id="{010D002B-773B-415D-A15F-838EC0659ACF}"/>
              </a:ext>
            </a:extLst>
          </p:cNvPr>
          <p:cNvSpPr>
            <a:spLocks noGrp="1"/>
          </p:cNvSpPr>
          <p:nvPr>
            <p:ph type="title"/>
          </p:nvPr>
        </p:nvSpPr>
        <p:spPr>
          <a:xfrm>
            <a:off x="334048" y="252000"/>
            <a:ext cx="10586488" cy="469132"/>
          </a:xfrm>
        </p:spPr>
        <p:txBody>
          <a:bodyPr/>
          <a:lstStyle/>
          <a:p>
            <a:r>
              <a:rPr lang="nb-NO"/>
              <a:t>Klikk for å redigere tittelstil</a:t>
            </a:r>
            <a:endParaRPr lang="en-US" dirty="0"/>
          </a:p>
        </p:txBody>
      </p:sp>
    </p:spTree>
    <p:extLst>
      <p:ext uri="{BB962C8B-B14F-4D97-AF65-F5344CB8AC3E}">
        <p14:creationId xmlns:p14="http://schemas.microsoft.com/office/powerpoint/2010/main" val="214309965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innhold #2">
    <p:bg>
      <p:bgRef idx="1001">
        <a:schemeClr val="bg1"/>
      </p:bgRef>
    </p:bg>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333407" y="1268792"/>
            <a:ext cx="11561690" cy="5276461"/>
          </a:xfrm>
        </p:spPr>
        <p:txBody>
          <a:bodyPr/>
          <a:lstStyle>
            <a:lvl1pPr>
              <a:spcAft>
                <a:spcPts val="0"/>
              </a:spcAft>
              <a:defRPr/>
            </a:lvl1pPr>
            <a:lvl2pPr>
              <a:spcBef>
                <a:spcPts val="0"/>
              </a:spcBef>
              <a:defRPr/>
            </a:lvl2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4" name="Slide Number Placeholder 3">
            <a:extLst>
              <a:ext uri="{FF2B5EF4-FFF2-40B4-BE49-F238E27FC236}">
                <a16:creationId xmlns:a16="http://schemas.microsoft.com/office/drawing/2014/main" id="{8D8C802B-AE49-47BB-AF14-1B113F366F09}"/>
              </a:ext>
            </a:extLst>
          </p:cNvPr>
          <p:cNvSpPr>
            <a:spLocks noGrp="1"/>
          </p:cNvSpPr>
          <p:nvPr>
            <p:ph type="sldNum" sz="quarter" idx="14"/>
          </p:nvPr>
        </p:nvSpPr>
        <p:spPr/>
        <p:txBody>
          <a:bodyPr/>
          <a:lstStyle/>
          <a:p>
            <a:fld id="{506AC2BF-D24A-4EB7-9901-6BA93FB1C43F}" type="slidenum">
              <a:rPr lang="en-US" smtClean="0"/>
              <a:pPr/>
              <a:t>‹#›</a:t>
            </a:fld>
            <a:endParaRPr lang="en-US" dirty="0"/>
          </a:p>
        </p:txBody>
      </p:sp>
      <p:sp>
        <p:nvSpPr>
          <p:cNvPr id="7" name="Tittel 1">
            <a:extLst>
              <a:ext uri="{FF2B5EF4-FFF2-40B4-BE49-F238E27FC236}">
                <a16:creationId xmlns:a16="http://schemas.microsoft.com/office/drawing/2014/main" id="{2077159C-DBF6-442C-A3C5-41944505A8FF}"/>
              </a:ext>
            </a:extLst>
          </p:cNvPr>
          <p:cNvSpPr>
            <a:spLocks noGrp="1"/>
          </p:cNvSpPr>
          <p:nvPr>
            <p:ph type="title" hasCustomPrompt="1"/>
          </p:nvPr>
        </p:nvSpPr>
        <p:spPr>
          <a:xfrm>
            <a:off x="334048" y="633332"/>
            <a:ext cx="11561690" cy="469132"/>
          </a:xfrm>
        </p:spPr>
        <p:txBody>
          <a:bodyPr/>
          <a:lstStyle>
            <a:lvl1pPr>
              <a:defRPr>
                <a:latin typeface="Calibri" panose="020F0502020204030204" pitchFamily="34" charset="0"/>
              </a:defRPr>
            </a:lvl1pPr>
          </a:lstStyle>
          <a:p>
            <a:r>
              <a:rPr lang="nb-NO" dirty="0"/>
              <a:t>Klikk </a:t>
            </a:r>
            <a:r>
              <a:rPr lang="nb-NO" dirty="0" err="1"/>
              <a:t>forå</a:t>
            </a:r>
            <a:r>
              <a:rPr lang="nb-NO" dirty="0"/>
              <a:t> redigere tittelstil</a:t>
            </a:r>
          </a:p>
        </p:txBody>
      </p:sp>
      <p:sp>
        <p:nvSpPr>
          <p:cNvPr id="8" name="Plassholder for tekst 7">
            <a:extLst>
              <a:ext uri="{FF2B5EF4-FFF2-40B4-BE49-F238E27FC236}">
                <a16:creationId xmlns:a16="http://schemas.microsoft.com/office/drawing/2014/main" id="{26815A86-A95A-4C74-A68C-4F9E42D1C92F}"/>
              </a:ext>
            </a:extLst>
          </p:cNvPr>
          <p:cNvSpPr>
            <a:spLocks noGrp="1"/>
          </p:cNvSpPr>
          <p:nvPr>
            <p:ph type="body" sz="quarter" idx="13"/>
          </p:nvPr>
        </p:nvSpPr>
        <p:spPr>
          <a:xfrm>
            <a:off x="334048" y="248392"/>
            <a:ext cx="10730504" cy="354711"/>
          </a:xfrm>
        </p:spPr>
        <p:txBody>
          <a:bodyPr>
            <a:normAutofit/>
          </a:bodyPr>
          <a:lstStyle>
            <a:lvl1pPr marL="0" indent="0">
              <a:buNone/>
              <a:defRPr sz="2000">
                <a:solidFill>
                  <a:srgbClr val="ED9300"/>
                </a:solidFill>
              </a:defRPr>
            </a:lvl1pPr>
          </a:lstStyle>
          <a:p>
            <a:pPr lvl="0"/>
            <a:r>
              <a:rPr lang="nb-NO"/>
              <a:t>Klikk for å redigere tekststiler i malen</a:t>
            </a:r>
          </a:p>
        </p:txBody>
      </p:sp>
    </p:spTree>
    <p:extLst>
      <p:ext uri="{BB962C8B-B14F-4D97-AF65-F5344CB8AC3E}">
        <p14:creationId xmlns:p14="http://schemas.microsoft.com/office/powerpoint/2010/main" val="207566811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innhold og bilde">
    <p:spTree>
      <p:nvGrpSpPr>
        <p:cNvPr id="1" name=""/>
        <p:cNvGrpSpPr/>
        <p:nvPr/>
      </p:nvGrpSpPr>
      <p:grpSpPr>
        <a:xfrm>
          <a:off x="0" y="0"/>
          <a:ext cx="0" cy="0"/>
          <a:chOff x="0" y="0"/>
          <a:chExt cx="0" cy="0"/>
        </a:xfrm>
      </p:grpSpPr>
      <p:sp>
        <p:nvSpPr>
          <p:cNvPr id="18" name="Plassholder for innhold 2"/>
          <p:cNvSpPr>
            <a:spLocks noGrp="1"/>
          </p:cNvSpPr>
          <p:nvPr>
            <p:ph idx="1"/>
          </p:nvPr>
        </p:nvSpPr>
        <p:spPr>
          <a:xfrm>
            <a:off x="334800" y="900000"/>
            <a:ext cx="4342799" cy="563380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5040000" y="900000"/>
            <a:ext cx="6807600" cy="5633807"/>
          </a:xfrm>
        </p:spPr>
        <p:txBody>
          <a:bodyPr tIns="1619676"/>
          <a:lstStyle>
            <a:lvl1pPr marL="0" indent="0" algn="ctr">
              <a:buNone/>
              <a:defRPr/>
            </a:lvl1pPr>
          </a:lstStyle>
          <a:p>
            <a:r>
              <a:rPr lang="nb-NO"/>
              <a:t>Klikk på ikonet for å legge til et bilde</a:t>
            </a:r>
            <a:endParaRPr lang="en-GB" dirty="0"/>
          </a:p>
        </p:txBody>
      </p:sp>
      <p:sp>
        <p:nvSpPr>
          <p:cNvPr id="3" name="Slide Number Placeholder 2">
            <a:extLst>
              <a:ext uri="{FF2B5EF4-FFF2-40B4-BE49-F238E27FC236}">
                <a16:creationId xmlns:a16="http://schemas.microsoft.com/office/drawing/2014/main" id="{2688EBAF-9C54-44D6-A577-E1A0E57E2078}"/>
              </a:ext>
            </a:extLst>
          </p:cNvPr>
          <p:cNvSpPr>
            <a:spLocks noGrp="1"/>
          </p:cNvSpPr>
          <p:nvPr>
            <p:ph type="sldNum" sz="quarter" idx="20"/>
          </p:nvPr>
        </p:nvSpPr>
        <p:spPr/>
        <p:txBody>
          <a:bodyPr/>
          <a:lstStyle/>
          <a:p>
            <a:fld id="{506AC2BF-D24A-4EB7-9901-6BA93FB1C43F}" type="slidenum">
              <a:rPr lang="en-US" smtClean="0"/>
              <a:pPr/>
              <a:t>‹#›</a:t>
            </a:fld>
            <a:endParaRPr lang="en-US" dirty="0"/>
          </a:p>
        </p:txBody>
      </p:sp>
      <p:sp>
        <p:nvSpPr>
          <p:cNvPr id="5" name="Title 4">
            <a:extLst>
              <a:ext uri="{FF2B5EF4-FFF2-40B4-BE49-F238E27FC236}">
                <a16:creationId xmlns:a16="http://schemas.microsoft.com/office/drawing/2014/main" id="{8D5541F6-4938-4A31-A761-6CF43C786ED2}"/>
              </a:ext>
            </a:extLst>
          </p:cNvPr>
          <p:cNvSpPr>
            <a:spLocks noGrp="1"/>
          </p:cNvSpPr>
          <p:nvPr>
            <p:ph type="title"/>
          </p:nvPr>
        </p:nvSpPr>
        <p:spPr>
          <a:xfrm>
            <a:off x="334800" y="252000"/>
            <a:ext cx="10576137" cy="469132"/>
          </a:xfrm>
        </p:spPr>
        <p:txBody>
          <a:bodyPr/>
          <a:lstStyle/>
          <a:p>
            <a:r>
              <a:rPr lang="nb-NO"/>
              <a:t>Klikk for å redigere tittelstil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innhold og infotekst">
    <p:spTree>
      <p:nvGrpSpPr>
        <p:cNvPr id="1" name=""/>
        <p:cNvGrpSpPr/>
        <p:nvPr/>
      </p:nvGrpSpPr>
      <p:grpSpPr>
        <a:xfrm>
          <a:off x="0" y="0"/>
          <a:ext cx="0" cy="0"/>
          <a:chOff x="0" y="0"/>
          <a:chExt cx="0" cy="0"/>
        </a:xfrm>
      </p:grpSpPr>
      <p:sp>
        <p:nvSpPr>
          <p:cNvPr id="8" name="Plassholder for innhold 2"/>
          <p:cNvSpPr>
            <a:spLocks noGrp="1"/>
          </p:cNvSpPr>
          <p:nvPr>
            <p:ph idx="1"/>
          </p:nvPr>
        </p:nvSpPr>
        <p:spPr>
          <a:xfrm>
            <a:off x="334048" y="900000"/>
            <a:ext cx="6842071" cy="565140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3" name="Slide Number Placeholder 2">
            <a:extLst>
              <a:ext uri="{FF2B5EF4-FFF2-40B4-BE49-F238E27FC236}">
                <a16:creationId xmlns:a16="http://schemas.microsoft.com/office/drawing/2014/main" id="{E76B3CE8-555C-44D7-85B6-B6DA83CF5DFB}"/>
              </a:ext>
            </a:extLst>
          </p:cNvPr>
          <p:cNvSpPr>
            <a:spLocks noGrp="1"/>
          </p:cNvSpPr>
          <p:nvPr>
            <p:ph type="sldNum" sz="quarter" idx="18"/>
          </p:nvPr>
        </p:nvSpPr>
        <p:spPr/>
        <p:txBody>
          <a:bodyPr/>
          <a:lstStyle/>
          <a:p>
            <a:fld id="{506AC2BF-D24A-4EB7-9901-6BA93FB1C43F}" type="slidenum">
              <a:rPr lang="en-US" smtClean="0"/>
              <a:pPr/>
              <a:t>‹#›</a:t>
            </a:fld>
            <a:endParaRPr lang="en-US" dirty="0"/>
          </a:p>
        </p:txBody>
      </p:sp>
      <p:sp>
        <p:nvSpPr>
          <p:cNvPr id="14" name="Plassholder for tekst 14">
            <a:extLst>
              <a:ext uri="{FF2B5EF4-FFF2-40B4-BE49-F238E27FC236}">
                <a16:creationId xmlns:a16="http://schemas.microsoft.com/office/drawing/2014/main" id="{C3E599A1-5146-41A3-BE13-34958A32D1A9}"/>
              </a:ext>
            </a:extLst>
          </p:cNvPr>
          <p:cNvSpPr>
            <a:spLocks noGrp="1"/>
          </p:cNvSpPr>
          <p:nvPr>
            <p:ph type="body" sz="quarter" idx="16"/>
          </p:nvPr>
        </p:nvSpPr>
        <p:spPr>
          <a:xfrm>
            <a:off x="7503301" y="1141760"/>
            <a:ext cx="4341170" cy="533528"/>
          </a:xfrm>
          <a:solidFill>
            <a:srgbClr val="C8CACB"/>
          </a:solidFill>
        </p:spPr>
        <p:txBody>
          <a:bodyPr wrap="square" lIns="197936" tIns="172744" rIns="197936" bIns="172744">
            <a:spAutoFit/>
          </a:bodyPr>
          <a:lstStyle>
            <a:lvl1pPr marL="0" indent="0">
              <a:spcBef>
                <a:spcPts val="0"/>
              </a:spcBef>
              <a:buNone/>
              <a:defRPr sz="1200"/>
            </a:lvl1pPr>
          </a:lstStyle>
          <a:p>
            <a:pPr lvl="0"/>
            <a:r>
              <a:rPr lang="nb-NO"/>
              <a:t>Klikk for å redigere tekststiler i malen</a:t>
            </a:r>
          </a:p>
        </p:txBody>
      </p:sp>
      <p:sp>
        <p:nvSpPr>
          <p:cNvPr id="15" name="Plassholder for tekst 10">
            <a:extLst>
              <a:ext uri="{FF2B5EF4-FFF2-40B4-BE49-F238E27FC236}">
                <a16:creationId xmlns:a16="http://schemas.microsoft.com/office/drawing/2014/main" id="{71278FDF-39F6-4061-8656-BEA34642440F}"/>
              </a:ext>
            </a:extLst>
          </p:cNvPr>
          <p:cNvSpPr>
            <a:spLocks noGrp="1"/>
          </p:cNvSpPr>
          <p:nvPr>
            <p:ph type="body" sz="quarter" idx="15" hasCustomPrompt="1"/>
          </p:nvPr>
        </p:nvSpPr>
        <p:spPr>
          <a:xfrm>
            <a:off x="7594589" y="889821"/>
            <a:ext cx="4249882" cy="251942"/>
          </a:xfrm>
          <a:solidFill>
            <a:srgbClr val="ED9300"/>
          </a:solidFill>
        </p:spPr>
        <p:txBody>
          <a:bodyPr wrap="square" lIns="101217" tIns="50608" rIns="75913" bIns="50608" anchor="ctr">
            <a:noAutofit/>
          </a:bodyPr>
          <a:lstStyle>
            <a:lvl1pPr marL="0" indent="0" algn="r">
              <a:buNone/>
              <a:defRPr sz="1000" b="0" cap="none" baseline="0">
                <a:solidFill>
                  <a:schemeClr val="bg1"/>
                </a:solidFill>
              </a:defRPr>
            </a:lvl1pPr>
          </a:lstStyle>
          <a:p>
            <a:pPr lvl="0"/>
            <a:r>
              <a:rPr lang="nb-NO" dirty="0"/>
              <a:t>Forklaringstekst</a:t>
            </a:r>
          </a:p>
        </p:txBody>
      </p:sp>
      <p:sp>
        <p:nvSpPr>
          <p:cNvPr id="18" name="Plassholder for tekst 10">
            <a:extLst>
              <a:ext uri="{FF2B5EF4-FFF2-40B4-BE49-F238E27FC236}">
                <a16:creationId xmlns:a16="http://schemas.microsoft.com/office/drawing/2014/main" id="{3142A14B-945D-464F-952A-9E10473F818F}"/>
              </a:ext>
            </a:extLst>
          </p:cNvPr>
          <p:cNvSpPr>
            <a:spLocks noGrp="1"/>
          </p:cNvSpPr>
          <p:nvPr>
            <p:ph type="body" sz="quarter" idx="14" hasCustomPrompt="1"/>
          </p:nvPr>
        </p:nvSpPr>
        <p:spPr>
          <a:xfrm>
            <a:off x="7503301" y="896927"/>
            <a:ext cx="813473" cy="240704"/>
          </a:xfrm>
          <a:solidFill>
            <a:srgbClr val="58B02C"/>
          </a:solidFill>
        </p:spPr>
        <p:txBody>
          <a:bodyPr wrap="square" lIns="75913" tIns="50608" rIns="101217" bIns="50608" anchor="ctr">
            <a:spAutoFit/>
          </a:bodyPr>
          <a:lstStyle>
            <a:lvl1pPr marL="0" indent="0">
              <a:buNone/>
              <a:defRPr sz="900" b="1" cap="all" baseline="0">
                <a:solidFill>
                  <a:schemeClr val="bg1"/>
                </a:solidFill>
              </a:defRPr>
            </a:lvl1pPr>
          </a:lstStyle>
          <a:p>
            <a:pPr lvl="0"/>
            <a:r>
              <a:rPr lang="nb-NO" dirty="0"/>
              <a:t>Infotittel</a:t>
            </a:r>
          </a:p>
        </p:txBody>
      </p:sp>
      <p:sp>
        <p:nvSpPr>
          <p:cNvPr id="5" name="Title 4">
            <a:extLst>
              <a:ext uri="{FF2B5EF4-FFF2-40B4-BE49-F238E27FC236}">
                <a16:creationId xmlns:a16="http://schemas.microsoft.com/office/drawing/2014/main" id="{43875BC3-0E29-49E5-9AD9-11B42FC59C14}"/>
              </a:ext>
            </a:extLst>
          </p:cNvPr>
          <p:cNvSpPr>
            <a:spLocks noGrp="1"/>
          </p:cNvSpPr>
          <p:nvPr>
            <p:ph type="title"/>
          </p:nvPr>
        </p:nvSpPr>
        <p:spPr>
          <a:xfrm>
            <a:off x="334048" y="252000"/>
            <a:ext cx="10586488" cy="469132"/>
          </a:xfrm>
        </p:spPr>
        <p:txBody>
          <a:bodyPr/>
          <a:lstStyle/>
          <a:p>
            <a:r>
              <a:rPr lang="nb-NO"/>
              <a:t>Klikk for å redigere tittelstil</a:t>
            </a:r>
            <a:endParaRPr lang="en-US" dirty="0"/>
          </a:p>
        </p:txBody>
      </p:sp>
    </p:spTree>
    <p:extLst>
      <p:ext uri="{BB962C8B-B14F-4D97-AF65-F5344CB8AC3E}">
        <p14:creationId xmlns:p14="http://schemas.microsoft.com/office/powerpoint/2010/main" val="314928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tat, navn og bilde">
    <p:spTree>
      <p:nvGrpSpPr>
        <p:cNvPr id="1" name=""/>
        <p:cNvGrpSpPr/>
        <p:nvPr/>
      </p:nvGrpSpPr>
      <p:grpSpPr>
        <a:xfrm>
          <a:off x="0" y="0"/>
          <a:ext cx="0" cy="0"/>
          <a:chOff x="0" y="0"/>
          <a:chExt cx="0" cy="0"/>
        </a:xfrm>
      </p:grpSpPr>
      <p:sp>
        <p:nvSpPr>
          <p:cNvPr id="2" name="Tittel 1"/>
          <p:cNvSpPr>
            <a:spLocks noGrp="1"/>
          </p:cNvSpPr>
          <p:nvPr>
            <p:ph type="title"/>
          </p:nvPr>
        </p:nvSpPr>
        <p:spPr>
          <a:xfrm>
            <a:off x="324356" y="908720"/>
            <a:ext cx="7023302" cy="1944216"/>
          </a:xfrm>
        </p:spPr>
        <p:txBody>
          <a:bodyPr wrap="square">
            <a:noAutofit/>
          </a:bodyPr>
          <a:lstStyle>
            <a:lvl1pPr>
              <a:defRPr sz="3600"/>
            </a:lvl1pPr>
          </a:lstStyle>
          <a:p>
            <a:r>
              <a:rPr lang="nb-NO"/>
              <a:t>Klikk for å redigere tittelstil</a:t>
            </a:r>
            <a:endParaRPr lang="nb-NO" dirty="0"/>
          </a:p>
        </p:txBody>
      </p:sp>
      <p:sp>
        <p:nvSpPr>
          <p:cNvPr id="14" name="Plassholder for tekst 7"/>
          <p:cNvSpPr>
            <a:spLocks noGrp="1"/>
          </p:cNvSpPr>
          <p:nvPr>
            <p:ph type="body" sz="quarter" idx="17" hasCustomPrompt="1"/>
          </p:nvPr>
        </p:nvSpPr>
        <p:spPr>
          <a:xfrm>
            <a:off x="324355" y="3140968"/>
            <a:ext cx="7023302" cy="642744"/>
          </a:xfrm>
        </p:spPr>
        <p:txBody>
          <a:bodyPr>
            <a:normAutofit/>
          </a:bodyPr>
          <a:lstStyle>
            <a:lvl1pPr marL="0" indent="0" algn="r">
              <a:buNone/>
              <a:defRPr sz="1700">
                <a:solidFill>
                  <a:srgbClr val="ED9300"/>
                </a:solidFill>
              </a:defRPr>
            </a:lvl1pPr>
          </a:lstStyle>
          <a:p>
            <a:pPr lvl="0"/>
            <a:r>
              <a:rPr lang="nb-NO" dirty="0"/>
              <a:t>Navn </a:t>
            </a:r>
            <a:r>
              <a:rPr lang="nb-NO" dirty="0" err="1"/>
              <a:t>Navnesen</a:t>
            </a:r>
            <a:endParaRPr lang="nb-NO" dirty="0"/>
          </a:p>
        </p:txBody>
      </p:sp>
      <p:sp>
        <p:nvSpPr>
          <p:cNvPr id="20" name="Plassholder for bilde 3"/>
          <p:cNvSpPr>
            <a:spLocks noGrp="1"/>
          </p:cNvSpPr>
          <p:nvPr>
            <p:ph type="pic" sz="quarter" idx="19"/>
          </p:nvPr>
        </p:nvSpPr>
        <p:spPr>
          <a:xfrm>
            <a:off x="7670249" y="908720"/>
            <a:ext cx="4186470" cy="4608512"/>
          </a:xfrm>
        </p:spPr>
        <p:txBody>
          <a:bodyPr tIns="1619676"/>
          <a:lstStyle>
            <a:lvl1pPr marL="0" indent="0" algn="ctr">
              <a:buNone/>
              <a:defRPr/>
            </a:lvl1pPr>
          </a:lstStyle>
          <a:p>
            <a:r>
              <a:rPr lang="nb-NO"/>
              <a:t>Klikk på ikonet for å legge til et bilde</a:t>
            </a:r>
            <a:endParaRPr lang="en-GB" dirty="0"/>
          </a:p>
        </p:txBody>
      </p:sp>
      <p:sp>
        <p:nvSpPr>
          <p:cNvPr id="3" name="Slide Number Placeholder 2">
            <a:extLst>
              <a:ext uri="{FF2B5EF4-FFF2-40B4-BE49-F238E27FC236}">
                <a16:creationId xmlns:a16="http://schemas.microsoft.com/office/drawing/2014/main" id="{91F856A7-7EEC-4642-9A86-F29893BDB938}"/>
              </a:ext>
            </a:extLst>
          </p:cNvPr>
          <p:cNvSpPr>
            <a:spLocks noGrp="1"/>
          </p:cNvSpPr>
          <p:nvPr>
            <p:ph type="sldNum" sz="quarter" idx="20"/>
          </p:nvPr>
        </p:nvSpPr>
        <p:spPr/>
        <p:txBody>
          <a:bodyPr/>
          <a:lstStyle/>
          <a:p>
            <a:fld id="{506AC2BF-D24A-4EB7-9901-6BA93FB1C43F}" type="slidenum">
              <a:rPr lang="en-US" smtClean="0"/>
              <a:pPr/>
              <a:t>‹#›</a:t>
            </a:fld>
            <a:endParaRPr lang="en-US" dirty="0"/>
          </a:p>
        </p:txBody>
      </p:sp>
    </p:spTree>
    <p:extLst>
      <p:ext uri="{BB962C8B-B14F-4D97-AF65-F5344CB8AC3E}">
        <p14:creationId xmlns:p14="http://schemas.microsoft.com/office/powerpoint/2010/main" val="185897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ort bilde">
    <p:spTree>
      <p:nvGrpSpPr>
        <p:cNvPr id="1" name=""/>
        <p:cNvGrpSpPr/>
        <p:nvPr/>
      </p:nvGrpSpPr>
      <p:grpSpPr>
        <a:xfrm>
          <a:off x="0" y="0"/>
          <a:ext cx="0" cy="0"/>
          <a:chOff x="0" y="0"/>
          <a:chExt cx="0" cy="0"/>
        </a:xfrm>
      </p:grpSpPr>
      <p:sp>
        <p:nvSpPr>
          <p:cNvPr id="15" name="Plassholder for bilde 3"/>
          <p:cNvSpPr>
            <a:spLocks noGrp="1"/>
          </p:cNvSpPr>
          <p:nvPr>
            <p:ph type="pic" sz="quarter" idx="19"/>
          </p:nvPr>
        </p:nvSpPr>
        <p:spPr>
          <a:xfrm>
            <a:off x="334046" y="891259"/>
            <a:ext cx="11510425" cy="5634086"/>
          </a:xfrm>
        </p:spPr>
        <p:txBody>
          <a:bodyPr tIns="1619676"/>
          <a:lstStyle>
            <a:lvl1pPr marL="0" indent="0" algn="ctr">
              <a:buNone/>
              <a:defRPr/>
            </a:lvl1pPr>
          </a:lstStyle>
          <a:p>
            <a:r>
              <a:rPr lang="nb-NO"/>
              <a:t>Klikk på ikonet for å legge til et bilde</a:t>
            </a:r>
            <a:endParaRPr lang="en-GB" dirty="0"/>
          </a:p>
        </p:txBody>
      </p:sp>
      <p:sp>
        <p:nvSpPr>
          <p:cNvPr id="2" name="Slide Number Placeholder 1">
            <a:extLst>
              <a:ext uri="{FF2B5EF4-FFF2-40B4-BE49-F238E27FC236}">
                <a16:creationId xmlns:a16="http://schemas.microsoft.com/office/drawing/2014/main" id="{8C1F6929-0DBD-4A27-B027-FC2A21E67761}"/>
              </a:ext>
            </a:extLst>
          </p:cNvPr>
          <p:cNvSpPr>
            <a:spLocks noGrp="1"/>
          </p:cNvSpPr>
          <p:nvPr>
            <p:ph type="sldNum" sz="quarter" idx="20"/>
          </p:nvPr>
        </p:nvSpPr>
        <p:spPr/>
        <p:txBody>
          <a:bodyPr/>
          <a:lstStyle/>
          <a:p>
            <a:fld id="{506AC2BF-D24A-4EB7-9901-6BA93FB1C43F}" type="slidenum">
              <a:rPr lang="en-US" smtClean="0"/>
              <a:pPr/>
              <a:t>‹#›</a:t>
            </a:fld>
            <a:endParaRPr lang="en-US" dirty="0"/>
          </a:p>
        </p:txBody>
      </p:sp>
      <p:sp>
        <p:nvSpPr>
          <p:cNvPr id="6" name="Title 5">
            <a:extLst>
              <a:ext uri="{FF2B5EF4-FFF2-40B4-BE49-F238E27FC236}">
                <a16:creationId xmlns:a16="http://schemas.microsoft.com/office/drawing/2014/main" id="{A22DAE62-E13E-456F-BD91-A461A076C9C8}"/>
              </a:ext>
            </a:extLst>
          </p:cNvPr>
          <p:cNvSpPr>
            <a:spLocks noGrp="1"/>
          </p:cNvSpPr>
          <p:nvPr>
            <p:ph type="title"/>
          </p:nvPr>
        </p:nvSpPr>
        <p:spPr>
          <a:xfrm>
            <a:off x="334047" y="260648"/>
            <a:ext cx="10586489" cy="469132"/>
          </a:xfrm>
        </p:spPr>
        <p:txBody>
          <a:bodyPr/>
          <a:lstStyle/>
          <a:p>
            <a:r>
              <a:rPr lang="nb-NO"/>
              <a:t>Klikk for å redigere tittelstil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ldekkende bilde med marg">
    <p:spTree>
      <p:nvGrpSpPr>
        <p:cNvPr id="1" name=""/>
        <p:cNvGrpSpPr/>
        <p:nvPr/>
      </p:nvGrpSpPr>
      <p:grpSpPr>
        <a:xfrm>
          <a:off x="0" y="0"/>
          <a:ext cx="0" cy="0"/>
          <a:chOff x="0" y="0"/>
          <a:chExt cx="0" cy="0"/>
        </a:xfrm>
      </p:grpSpPr>
      <p:sp>
        <p:nvSpPr>
          <p:cNvPr id="4" name="Plassholder for bilde 3"/>
          <p:cNvSpPr>
            <a:spLocks noGrp="1"/>
          </p:cNvSpPr>
          <p:nvPr>
            <p:ph type="pic" sz="quarter" idx="19"/>
          </p:nvPr>
        </p:nvSpPr>
        <p:spPr>
          <a:xfrm>
            <a:off x="332888" y="312459"/>
            <a:ext cx="11518444" cy="6212886"/>
          </a:xfrm>
        </p:spPr>
        <p:txBody>
          <a:bodyPr tIns="1619676"/>
          <a:lstStyle>
            <a:lvl1pPr marL="0" indent="0" algn="ctr">
              <a:buNone/>
              <a:defRPr/>
            </a:lvl1pPr>
          </a:lstStyle>
          <a:p>
            <a:r>
              <a:rPr lang="nb-NO"/>
              <a:t>Klikk på ikonet for å legge til et bilde</a:t>
            </a:r>
            <a:endParaRPr lang="en-GB" dirty="0"/>
          </a:p>
        </p:txBody>
      </p:sp>
      <p:sp>
        <p:nvSpPr>
          <p:cNvPr id="2" name="Slide Number Placeholder 1">
            <a:extLst>
              <a:ext uri="{FF2B5EF4-FFF2-40B4-BE49-F238E27FC236}">
                <a16:creationId xmlns:a16="http://schemas.microsoft.com/office/drawing/2014/main" id="{056F6A84-C71A-4C0B-AAFE-6E0BC1827EB3}"/>
              </a:ext>
            </a:extLst>
          </p:cNvPr>
          <p:cNvSpPr>
            <a:spLocks noGrp="1"/>
          </p:cNvSpPr>
          <p:nvPr>
            <p:ph type="sldNum" sz="quarter" idx="20"/>
          </p:nvPr>
        </p:nvSpPr>
        <p:spPr/>
        <p:txBody>
          <a:bodyPr/>
          <a:lstStyle/>
          <a:p>
            <a:fld id="{506AC2BF-D24A-4EB7-9901-6BA93FB1C43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6CD917-89A0-43DB-91C1-0A143B66AAED}"/>
              </a:ext>
            </a:extLst>
          </p:cNvPr>
          <p:cNvSpPr>
            <a:spLocks noGrp="1"/>
          </p:cNvSpPr>
          <p:nvPr>
            <p:ph type="sldNum" sz="quarter" idx="4"/>
          </p:nvPr>
        </p:nvSpPr>
        <p:spPr>
          <a:xfrm>
            <a:off x="11844471" y="6669360"/>
            <a:ext cx="346297" cy="188640"/>
          </a:xfrm>
          <a:prstGeom prst="rect">
            <a:avLst/>
          </a:prstGeom>
        </p:spPr>
        <p:txBody>
          <a:bodyPr vert="horz" lIns="91440" tIns="45720" rIns="91440" bIns="45720" rtlCol="0" anchor="ctr"/>
          <a:lstStyle>
            <a:lvl1pPr algn="r">
              <a:defRPr sz="900">
                <a:solidFill>
                  <a:schemeClr val="tx1"/>
                </a:solidFill>
              </a:defRPr>
            </a:lvl1pPr>
          </a:lstStyle>
          <a:p>
            <a:fld id="{506AC2BF-D24A-4EB7-9901-6BA93FB1C43F}" type="slidenum">
              <a:rPr lang="en-US" smtClean="0"/>
              <a:pPr/>
              <a:t>‹#›</a:t>
            </a:fld>
            <a:endParaRPr lang="en-US" dirty="0"/>
          </a:p>
        </p:txBody>
      </p:sp>
      <p:sp>
        <p:nvSpPr>
          <p:cNvPr id="2" name="Plassholder for tittel 1"/>
          <p:cNvSpPr>
            <a:spLocks noGrp="1"/>
          </p:cNvSpPr>
          <p:nvPr>
            <p:ph type="title"/>
          </p:nvPr>
        </p:nvSpPr>
        <p:spPr>
          <a:xfrm>
            <a:off x="334800" y="252000"/>
            <a:ext cx="10585175" cy="469132"/>
          </a:xfrm>
          <a:prstGeom prst="rect">
            <a:avLst/>
          </a:prstGeom>
        </p:spPr>
        <p:txBody>
          <a:bodyPr vert="horz" lIns="0" tIns="0" rIns="0" bIns="0" rtlCol="0" anchor="t">
            <a:normAutofit/>
          </a:bodyPr>
          <a:lstStyle/>
          <a:p>
            <a:r>
              <a:rPr lang="nb-NO" dirty="0"/>
              <a:t>Klikk for å redigere tittelstil</a:t>
            </a:r>
          </a:p>
        </p:txBody>
      </p:sp>
      <p:sp>
        <p:nvSpPr>
          <p:cNvPr id="3" name="Plassholder for tekst 2"/>
          <p:cNvSpPr>
            <a:spLocks noGrp="1"/>
          </p:cNvSpPr>
          <p:nvPr>
            <p:ph type="body" idx="1"/>
          </p:nvPr>
        </p:nvSpPr>
        <p:spPr>
          <a:xfrm>
            <a:off x="334800" y="900000"/>
            <a:ext cx="11509109" cy="5613920"/>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pic>
        <p:nvPicPr>
          <p:cNvPr id="8" name="Graphic 7">
            <a:extLst>
              <a:ext uri="{FF2B5EF4-FFF2-40B4-BE49-F238E27FC236}">
                <a16:creationId xmlns:a16="http://schemas.microsoft.com/office/drawing/2014/main" id="{31A6CD11-E977-49CF-A845-B2E5D94F5363}"/>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1064552" y="227894"/>
            <a:ext cx="776034" cy="406005"/>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3" r:id="rId2"/>
    <p:sldLayoutId id="2147483671" r:id="rId3"/>
    <p:sldLayoutId id="2147483673" r:id="rId4"/>
    <p:sldLayoutId id="2147483665" r:id="rId5"/>
    <p:sldLayoutId id="2147483666" r:id="rId6"/>
    <p:sldLayoutId id="2147483668" r:id="rId7"/>
    <p:sldLayoutId id="2147483669" r:id="rId8"/>
    <p:sldLayoutId id="2147483670" r:id="rId9"/>
    <p:sldLayoutId id="2147483672" r:id="rId10"/>
    <p:sldLayoutId id="2147483674" r:id="rId11"/>
    <p:sldLayoutId id="2147483696" r:id="rId12"/>
    <p:sldLayoutId id="2147483698" r:id="rId13"/>
    <p:sldLayoutId id="2147483699" r:id="rId14"/>
    <p:sldLayoutId id="2147483700" r:id="rId15"/>
  </p:sldLayoutIdLst>
  <p:hf sldNum="0" hdr="0" dt="0"/>
  <p:txStyles>
    <p:titleStyle>
      <a:lvl1pPr algn="l" defTabSz="914035" rtl="0" eaLnBrk="1" latinLnBrk="0" hangingPunct="1">
        <a:spcBef>
          <a:spcPct val="0"/>
        </a:spcBef>
        <a:buNone/>
        <a:defRPr sz="2600" kern="1200">
          <a:solidFill>
            <a:schemeClr val="tx1"/>
          </a:solidFill>
          <a:latin typeface="Calibri" panose="020F0502020204030204" pitchFamily="34" charset="0"/>
          <a:ea typeface="+mj-ea"/>
          <a:cs typeface="+mj-cs"/>
        </a:defRPr>
      </a:lvl1pPr>
    </p:titleStyle>
    <p:bodyStyle>
      <a:lvl1pPr marL="302394" indent="-302394" algn="l" defTabSz="914035" rtl="0" eaLnBrk="1" latinLnBrk="0" hangingPunct="1">
        <a:spcBef>
          <a:spcPts val="432"/>
        </a:spcBef>
        <a:buClr>
          <a:srgbClr val="ED9300"/>
        </a:buClr>
        <a:buFont typeface="Arial" pitchFamily="34" charset="0"/>
        <a:buChar char="●"/>
        <a:defRPr sz="1800" kern="1200">
          <a:solidFill>
            <a:schemeClr val="tx1"/>
          </a:solidFill>
          <a:latin typeface="Calibri" panose="020F0502020204030204" pitchFamily="34" charset="0"/>
          <a:ea typeface="+mn-ea"/>
          <a:cs typeface="+mn-cs"/>
        </a:defRPr>
      </a:lvl1pPr>
      <a:lvl2pPr marL="569076" indent="-251065" algn="l" defTabSz="914035" rtl="0" eaLnBrk="1" latinLnBrk="0" hangingPunct="1">
        <a:spcBef>
          <a:spcPts val="0"/>
        </a:spcBef>
        <a:buFont typeface="Arial" pitchFamily="34" charset="0"/>
        <a:buChar char="–"/>
        <a:defRPr sz="1800" kern="1200">
          <a:solidFill>
            <a:schemeClr val="tx1"/>
          </a:solidFill>
          <a:latin typeface="Calibri" panose="020F0502020204030204" pitchFamily="34" charset="0"/>
          <a:ea typeface="+mn-ea"/>
          <a:cs typeface="+mn-cs"/>
        </a:defRPr>
      </a:lvl2pPr>
      <a:lvl3pPr marL="694052" indent="-19192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3pPr>
      <a:lvl4pPr marL="945116" indent="-25106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4pPr>
      <a:lvl5pPr marL="1197294" indent="-252181"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5pPr>
      <a:lvl6pPr marL="2513594"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12"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8"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46"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2"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3"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rdfmod.vegvesen.no/" TargetMode="External"/><Relationship Id="rId7" Type="http://schemas.openxmlformats.org/officeDocument/2006/relationships/image" Target="../media/image36.png"/><Relationship Id="rId2" Type="http://schemas.openxmlformats.org/officeDocument/2006/relationships/hyperlink" Target="https://ontologi.atlas.vegvesen.no/nvdb/core/index.html" TargetMode="External"/><Relationship Id="rId1" Type="http://schemas.openxmlformats.org/officeDocument/2006/relationships/slideLayout" Target="../slideLayouts/slideLayout2.xml"/><Relationship Id="rId6" Type="http://schemas.openxmlformats.org/officeDocument/2006/relationships/hyperlink" Target="https://github.com/ERTICO-TN-ITS/TN-ITS-Open/tree/master/OWL/inspire" TargetMode="External"/><Relationship Id="rId5" Type="http://schemas.openxmlformats.org/officeDocument/2006/relationships/hyperlink" Target="https://github.com/inspire-eu-rdf/inspire-rdf-vocabularies" TargetMode="External"/><Relationship Id="rId4" Type="http://schemas.openxmlformats.org/officeDocument/2006/relationships/hyperlink" Target="https://github.com/ERTICO-TN-ITS/TN-ITS-Open/tree/master/OWL" TargetMode="Externa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s://rdfmod.vegvesen.no/graphs-visualizations?uri=https:%2F%2Fontologi.atlas.vegvesen.no%2Fnvdb%2Fcore%2Fnvdb-owl%23vot105" TargetMode="External"/><Relationship Id="rId7" Type="http://schemas.openxmlformats.org/officeDocument/2006/relationships/hyperlink" Target="https://rdfmod.vegvesen.no/domain-range-graph?uri=https:%2F%2Fontologi.atlas.vegvesen.no%2Fnvdb%2Fcore%2Fnvdb-owl%23vot105&amp;name=:vot105&amp;collapsed"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rdfmod.vegvesen.no/sparql" TargetMode="Externa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40.85.88.213:7200/graphs-visualizations?uri=http:%2F%2Fwww.triona.se%2FTNE%2Fnvdbno_dk%2Finst_221102%23LinkSequence-1001753" TargetMode="Externa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www.jstor.org/stable/26059207"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emf"/><Relationship Id="rId1" Type="http://schemas.openxmlformats.org/officeDocument/2006/relationships/slideLayout" Target="../slideLayouts/slideLayout1.xml"/><Relationship Id="rId5" Type="http://schemas.openxmlformats.org/officeDocument/2006/relationships/image" Target="../media/image55.emf"/><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06FC07-3B92-4613-B40E-50A4F8E89071}"/>
              </a:ext>
            </a:extLst>
          </p:cNvPr>
          <p:cNvSpPr txBox="1">
            <a:spLocks/>
          </p:cNvSpPr>
          <p:nvPr/>
        </p:nvSpPr>
        <p:spPr>
          <a:xfrm>
            <a:off x="1703512" y="620688"/>
            <a:ext cx="8928992" cy="1324952"/>
          </a:xfrm>
          <a:prstGeom prst="rect">
            <a:avLst/>
          </a:prstGeom>
          <a:solidFill>
            <a:schemeClr val="bg1">
              <a:alpha val="90000"/>
            </a:schemeClr>
          </a:solidFill>
        </p:spPr>
        <p:txBody>
          <a:bodyPr vert="horz" lIns="0" tIns="0" rIns="0" bIns="0" rtlCol="0" anchor="t">
            <a:noAutofit/>
          </a:bodyPr>
          <a:lstStyle>
            <a:lvl1pPr algn="l" defTabSz="914035" rtl="0" eaLnBrk="1" latinLnBrk="0" hangingPunct="1">
              <a:spcBef>
                <a:spcPct val="0"/>
              </a:spcBef>
              <a:buNone/>
              <a:defRPr sz="2800" kern="1200">
                <a:solidFill>
                  <a:schemeClr val="tx1"/>
                </a:solidFill>
                <a:latin typeface="Calibri" panose="020F0502020204030204" pitchFamily="34" charset="0"/>
                <a:ea typeface="+mj-ea"/>
                <a:cs typeface="+mj-cs"/>
              </a:defRPr>
            </a:lvl1pPr>
          </a:lstStyle>
          <a:p>
            <a:pPr algn="ctr"/>
            <a:r>
              <a:rPr lang="en-US" sz="3600" dirty="0" err="1"/>
              <a:t>Semantisk</a:t>
            </a:r>
            <a:r>
              <a:rPr lang="en-US" sz="3600" dirty="0"/>
              <a:t> web-</a:t>
            </a:r>
            <a:r>
              <a:rPr lang="en-US" sz="3600" dirty="0" err="1"/>
              <a:t>teknologi</a:t>
            </a:r>
            <a:r>
              <a:rPr lang="en-US" sz="3600" dirty="0"/>
              <a:t> for </a:t>
            </a:r>
            <a:r>
              <a:rPr lang="en-US" sz="3600" dirty="0" err="1"/>
              <a:t>dataomforming</a:t>
            </a:r>
            <a:br>
              <a:rPr lang="en-US" sz="4000" dirty="0"/>
            </a:br>
            <a:r>
              <a:rPr lang="en-US" sz="1000" dirty="0">
                <a:latin typeface="Univers" panose="020B0604020202020204" pitchFamily="34" charset="0"/>
                <a:cs typeface="Aldhabi" panose="020B0604020202020204" pitchFamily="2" charset="-78"/>
              </a:rPr>
              <a:t> </a:t>
            </a:r>
            <a:br>
              <a:rPr lang="en-US" sz="1867" dirty="0">
                <a:latin typeface="Univers" panose="020B0604020202020204" pitchFamily="34" charset="0"/>
                <a:cs typeface="Aldhabi" panose="020B0604020202020204" pitchFamily="2" charset="-78"/>
              </a:rPr>
            </a:br>
            <a:r>
              <a:rPr lang="en-US" sz="1867" dirty="0" err="1">
                <a:latin typeface="Univers" panose="020B0604020202020204" pitchFamily="34" charset="0"/>
                <a:cs typeface="Aldhabi" panose="020B0604020202020204" pitchFamily="2" charset="-78"/>
              </a:rPr>
              <a:t>Leveranse</a:t>
            </a:r>
            <a:r>
              <a:rPr lang="en-US" sz="1867" dirty="0">
                <a:latin typeface="Univers" panose="020B0604020202020204" pitchFamily="34" charset="0"/>
                <a:cs typeface="Aldhabi" panose="020B0604020202020204" pitchFamily="2" charset="-78"/>
              </a:rPr>
              <a:t> av data </a:t>
            </a:r>
            <a:r>
              <a:rPr lang="en-US" sz="1867" dirty="0" err="1">
                <a:latin typeface="Univers" panose="020B0604020202020204" pitchFamily="34" charset="0"/>
                <a:cs typeface="Aldhabi" panose="020B0604020202020204" pitchFamily="2" charset="-78"/>
              </a:rPr>
              <a:t>fra</a:t>
            </a:r>
            <a:r>
              <a:rPr lang="en-US" sz="1867" dirty="0">
                <a:latin typeface="Univers" panose="020B0604020202020204" pitchFamily="34" charset="0"/>
                <a:cs typeface="Aldhabi" panose="020B0604020202020204" pitchFamily="2" charset="-78"/>
              </a:rPr>
              <a:t> NVDB i </a:t>
            </a:r>
            <a:r>
              <a:rPr lang="en-US" sz="1867" dirty="0" err="1">
                <a:latin typeface="Univers" panose="020B0604020202020204" pitchFamily="34" charset="0"/>
                <a:cs typeface="Aldhabi" panose="020B0604020202020204" pitchFamily="2" charset="-78"/>
              </a:rPr>
              <a:t>henhold</a:t>
            </a:r>
            <a:r>
              <a:rPr lang="en-US" sz="1867" dirty="0">
                <a:latin typeface="Univers" panose="020B0604020202020204" pitchFamily="34" charset="0"/>
                <a:cs typeface="Aldhabi" panose="020B0604020202020204" pitchFamily="2" charset="-78"/>
              </a:rPr>
              <a:t> </a:t>
            </a:r>
            <a:r>
              <a:rPr lang="en-US" sz="1867" dirty="0" err="1">
                <a:latin typeface="Univers" panose="020B0604020202020204" pitchFamily="34" charset="0"/>
                <a:cs typeface="Aldhabi" panose="020B0604020202020204" pitchFamily="2" charset="-78"/>
              </a:rPr>
              <a:t>til</a:t>
            </a:r>
            <a:r>
              <a:rPr lang="en-US" sz="1867" dirty="0">
                <a:latin typeface="Univers" panose="020B0604020202020204" pitchFamily="34" charset="0"/>
                <a:cs typeface="Aldhabi" panose="020B0604020202020204" pitchFamily="2" charset="-78"/>
              </a:rPr>
              <a:t> EU-</a:t>
            </a:r>
            <a:r>
              <a:rPr lang="en-US" sz="1867" dirty="0" err="1">
                <a:latin typeface="Univers" panose="020B0604020202020204" pitchFamily="34" charset="0"/>
                <a:cs typeface="Aldhabi" panose="020B0604020202020204" pitchFamily="2" charset="-78"/>
              </a:rPr>
              <a:t>Direktiver</a:t>
            </a:r>
            <a:r>
              <a:rPr lang="en-US" sz="1867" dirty="0">
                <a:latin typeface="Univers" panose="020B0604020202020204" pitchFamily="34" charset="0"/>
                <a:cs typeface="Aldhabi" panose="020B0604020202020204" pitchFamily="2" charset="-78"/>
              </a:rPr>
              <a:t>  </a:t>
            </a:r>
            <a:endParaRPr lang="en-GB" sz="5333" dirty="0">
              <a:latin typeface="Univers" panose="020B0604020202020204" pitchFamily="34" charset="0"/>
              <a:cs typeface="Aldhabi" panose="020B0604020202020204" pitchFamily="2" charset="-78"/>
            </a:endParaRPr>
          </a:p>
        </p:txBody>
      </p:sp>
      <p:pic>
        <p:nvPicPr>
          <p:cNvPr id="15" name="Bilde 14">
            <a:extLst>
              <a:ext uri="{FF2B5EF4-FFF2-40B4-BE49-F238E27FC236}">
                <a16:creationId xmlns:a16="http://schemas.microsoft.com/office/drawing/2014/main" id="{FCD5A1EA-B259-450E-BFAA-868D18874CDE}"/>
              </a:ext>
            </a:extLst>
          </p:cNvPr>
          <p:cNvPicPr>
            <a:picLocks noChangeAspect="1"/>
          </p:cNvPicPr>
          <p:nvPr/>
        </p:nvPicPr>
        <p:blipFill>
          <a:blip r:embed="rId2"/>
          <a:stretch>
            <a:fillRect/>
          </a:stretch>
        </p:blipFill>
        <p:spPr>
          <a:xfrm>
            <a:off x="1792731" y="2489712"/>
            <a:ext cx="1207280" cy="1133090"/>
          </a:xfrm>
          <a:prstGeom prst="rect">
            <a:avLst/>
          </a:prstGeom>
        </p:spPr>
      </p:pic>
      <p:pic>
        <p:nvPicPr>
          <p:cNvPr id="17" name="Picture 6" descr="Resource Description Format (RDF) logo">
            <a:extLst>
              <a:ext uri="{FF2B5EF4-FFF2-40B4-BE49-F238E27FC236}">
                <a16:creationId xmlns:a16="http://schemas.microsoft.com/office/drawing/2014/main" id="{65356850-1C0B-4E42-8CB9-D4AD6C7E0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8844" y="2565258"/>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8" name="Bilde 17">
            <a:extLst>
              <a:ext uri="{FF2B5EF4-FFF2-40B4-BE49-F238E27FC236}">
                <a16:creationId xmlns:a16="http://schemas.microsoft.com/office/drawing/2014/main" id="{ED2DE20B-3DC5-4170-9CCF-2D03CD41598A}"/>
              </a:ext>
            </a:extLst>
          </p:cNvPr>
          <p:cNvPicPr>
            <a:picLocks noChangeAspect="1"/>
          </p:cNvPicPr>
          <p:nvPr/>
        </p:nvPicPr>
        <p:blipFill>
          <a:blip r:embed="rId4"/>
          <a:stretch>
            <a:fillRect/>
          </a:stretch>
        </p:blipFill>
        <p:spPr>
          <a:xfrm>
            <a:off x="8918941" y="3915886"/>
            <a:ext cx="2740754" cy="512242"/>
          </a:xfrm>
          <a:prstGeom prst="rect">
            <a:avLst/>
          </a:prstGeom>
        </p:spPr>
      </p:pic>
      <p:pic>
        <p:nvPicPr>
          <p:cNvPr id="10" name="Grafikk 9">
            <a:extLst>
              <a:ext uri="{FF2B5EF4-FFF2-40B4-BE49-F238E27FC236}">
                <a16:creationId xmlns:a16="http://schemas.microsoft.com/office/drawing/2014/main" id="{BF85C226-E8B0-4A1F-82C9-7EEB6DC4740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9838" t="9476" r="26270" b="6821"/>
          <a:stretch/>
        </p:blipFill>
        <p:spPr>
          <a:xfrm>
            <a:off x="3905346" y="2082991"/>
            <a:ext cx="4414523" cy="4178031"/>
          </a:xfrm>
          <a:prstGeom prst="rect">
            <a:avLst/>
          </a:prstGeom>
        </p:spPr>
      </p:pic>
      <p:pic>
        <p:nvPicPr>
          <p:cNvPr id="19" name="Picture 4">
            <a:extLst>
              <a:ext uri="{FF2B5EF4-FFF2-40B4-BE49-F238E27FC236}">
                <a16:creationId xmlns:a16="http://schemas.microsoft.com/office/drawing/2014/main" id="{A61B145C-C434-4EAC-BFD2-EABE850193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6189" y="3915886"/>
            <a:ext cx="2100363" cy="796894"/>
          </a:xfrm>
          <a:prstGeom prst="rect">
            <a:avLst/>
          </a:prstGeom>
        </p:spPr>
      </p:pic>
      <p:sp>
        <p:nvSpPr>
          <p:cNvPr id="20" name="TekstSylinder 19">
            <a:extLst>
              <a:ext uri="{FF2B5EF4-FFF2-40B4-BE49-F238E27FC236}">
                <a16:creationId xmlns:a16="http://schemas.microsoft.com/office/drawing/2014/main" id="{6690AB89-98FC-41ED-A66D-E9C83E9115F2}"/>
              </a:ext>
            </a:extLst>
          </p:cNvPr>
          <p:cNvSpPr txBox="1"/>
          <p:nvPr/>
        </p:nvSpPr>
        <p:spPr>
          <a:xfrm>
            <a:off x="8561126" y="4935850"/>
            <a:ext cx="3456384" cy="1629641"/>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p>
            <a:r>
              <a:rPr lang="nb-NO" sz="1867" kern="0" dirty="0">
                <a:solidFill>
                  <a:prstClr val="black"/>
                </a:solidFill>
                <a:latin typeface="Arial Nova" panose="020B0504020202020204" pitchFamily="34" charset="0"/>
                <a:cs typeface="Calibri" panose="020F0502020204030204" pitchFamily="34" charset="0"/>
              </a:rPr>
              <a:t>Knut Jetlund</a:t>
            </a:r>
          </a:p>
          <a:p>
            <a:r>
              <a:rPr lang="nb-NO" sz="1333" dirty="0">
                <a:latin typeface="Arial Nova" panose="020B0504020202020204" pitchFamily="34" charset="0"/>
                <a:cs typeface="Calibri" panose="020F0502020204030204" pitchFamily="34" charset="0"/>
              </a:rPr>
              <a:t>Statens vegvesen</a:t>
            </a:r>
          </a:p>
          <a:p>
            <a:r>
              <a:rPr lang="nb-NO" sz="1100" kern="0" dirty="0">
                <a:solidFill>
                  <a:prstClr val="black"/>
                </a:solidFill>
                <a:latin typeface="Arial Nova" panose="020B0504020202020204" pitchFamily="34" charset="0"/>
                <a:cs typeface="Calibri" panose="020F0502020204030204" pitchFamily="34" charset="0"/>
              </a:rPr>
              <a:t>knut.jetlund@vegvesen.no </a:t>
            </a:r>
          </a:p>
          <a:p>
            <a:endParaRPr lang="nb-NO" sz="1100" kern="0" dirty="0">
              <a:solidFill>
                <a:prstClr val="black"/>
              </a:solidFill>
              <a:latin typeface="Arial Nova" panose="020B0504020202020204" pitchFamily="34" charset="0"/>
              <a:cs typeface="Calibri" panose="020F0502020204030204" pitchFamily="34" charset="0"/>
            </a:endParaRPr>
          </a:p>
          <a:p>
            <a:r>
              <a:rPr lang="nb-NO" sz="1100" kern="0" dirty="0" err="1">
                <a:solidFill>
                  <a:prstClr val="black"/>
                </a:solidFill>
                <a:latin typeface="Arial Nova" panose="020B0504020202020204" pitchFamily="34" charset="0"/>
                <a:cs typeface="Calibri" panose="020F0502020204030204" pitchFamily="34" charset="0"/>
              </a:rPr>
              <a:t>Twitter</a:t>
            </a:r>
            <a:r>
              <a:rPr lang="nb-NO" sz="1100" kern="0" dirty="0">
                <a:solidFill>
                  <a:prstClr val="black"/>
                </a:solidFill>
                <a:latin typeface="Arial Nova" panose="020B0504020202020204" pitchFamily="34" charset="0"/>
                <a:cs typeface="Calibri" panose="020F0502020204030204" pitchFamily="34" charset="0"/>
              </a:rPr>
              <a:t>: @Jetgeo </a:t>
            </a:r>
          </a:p>
          <a:p>
            <a:r>
              <a:rPr lang="nb-NO" sz="1100" kern="0" dirty="0" err="1">
                <a:solidFill>
                  <a:prstClr val="black"/>
                </a:solidFill>
                <a:latin typeface="Arial Nova" panose="020B0504020202020204" pitchFamily="34" charset="0"/>
                <a:cs typeface="Calibri" panose="020F0502020204030204" pitchFamily="34" charset="0"/>
              </a:rPr>
              <a:t>Mastodon</a:t>
            </a:r>
            <a:r>
              <a:rPr lang="nb-NO" sz="1100" kern="0" dirty="0">
                <a:solidFill>
                  <a:prstClr val="black"/>
                </a:solidFill>
                <a:latin typeface="Arial Nova" panose="020B0504020202020204" pitchFamily="34" charset="0"/>
                <a:cs typeface="Calibri" panose="020F0502020204030204" pitchFamily="34" charset="0"/>
              </a:rPr>
              <a:t>: @Jetgeo@snabelen.no</a:t>
            </a:r>
          </a:p>
          <a:p>
            <a:r>
              <a:rPr lang="nb-NO" sz="1100" kern="0" dirty="0">
                <a:solidFill>
                  <a:prstClr val="black"/>
                </a:solidFill>
                <a:latin typeface="Arial Nova" panose="020B0504020202020204" pitchFamily="34" charset="0"/>
                <a:cs typeface="Calibri" panose="020F0502020204030204" pitchFamily="34" charset="0"/>
              </a:rPr>
              <a:t>LinkedIn: https://www.linkedin.com/in/knut-jetlund/ </a:t>
            </a:r>
          </a:p>
        </p:txBody>
      </p:sp>
    </p:spTree>
    <p:extLst>
      <p:ext uri="{BB962C8B-B14F-4D97-AF65-F5344CB8AC3E}">
        <p14:creationId xmlns:p14="http://schemas.microsoft.com/office/powerpoint/2010/main" val="252912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04B5E18D-9EA6-431D-B769-8967035BE8C6}"/>
              </a:ext>
            </a:extLst>
          </p:cNvPr>
          <p:cNvSpPr>
            <a:spLocks noGrp="1"/>
          </p:cNvSpPr>
          <p:nvPr>
            <p:ph type="title"/>
          </p:nvPr>
        </p:nvSpPr>
        <p:spPr>
          <a:xfrm>
            <a:off x="329439" y="260648"/>
            <a:ext cx="10447081" cy="1224136"/>
          </a:xfrm>
        </p:spPr>
        <p:txBody>
          <a:bodyPr vert="horz" lIns="0" tIns="0" rIns="0" bIns="0" rtlCol="0" anchor="t">
            <a:normAutofit/>
          </a:bodyPr>
          <a:lstStyle/>
          <a:p>
            <a:r>
              <a:rPr lang="nb-NO" sz="3200" dirty="0"/>
              <a:t>SVV sin rolle som leverandør av </a:t>
            </a:r>
            <a:br>
              <a:rPr lang="nb-NO" sz="3200" dirty="0"/>
            </a:br>
            <a:r>
              <a:rPr lang="nb-NO" sz="3200" dirty="0"/>
              <a:t>geografisk informasjon til ITS</a:t>
            </a:r>
          </a:p>
        </p:txBody>
      </p:sp>
      <p:pic>
        <p:nvPicPr>
          <p:cNvPr id="9" name="Plassholder for innhold 7">
            <a:extLst>
              <a:ext uri="{FF2B5EF4-FFF2-40B4-BE49-F238E27FC236}">
                <a16:creationId xmlns:a16="http://schemas.microsoft.com/office/drawing/2014/main" id="{F54B4A6B-4805-4F64-8B16-F95AACF58EAF}"/>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tretch>
            <a:fillRect/>
          </a:stretch>
        </p:blipFill>
        <p:spPr>
          <a:xfrm>
            <a:off x="333322" y="2395742"/>
            <a:ext cx="4820860" cy="4202311"/>
          </a:xfrm>
          <a:prstGeom prst="rect">
            <a:avLst/>
          </a:prstGeom>
        </p:spPr>
      </p:pic>
      <p:sp>
        <p:nvSpPr>
          <p:cNvPr id="10" name="TekstSylinder 9">
            <a:extLst>
              <a:ext uri="{FF2B5EF4-FFF2-40B4-BE49-F238E27FC236}">
                <a16:creationId xmlns:a16="http://schemas.microsoft.com/office/drawing/2014/main" id="{78EE4E92-4F04-41EE-9714-9B0AE408EA0C}"/>
              </a:ext>
            </a:extLst>
          </p:cNvPr>
          <p:cNvSpPr txBox="1"/>
          <p:nvPr/>
        </p:nvSpPr>
        <p:spPr>
          <a:xfrm>
            <a:off x="5663952" y="2696404"/>
            <a:ext cx="6048672" cy="3600986"/>
          </a:xfrm>
          <a:prstGeom prst="rect">
            <a:avLst/>
          </a:prstGeom>
          <a:noFill/>
        </p:spPr>
        <p:txBody>
          <a:bodyPr wrap="square" rtlCol="0">
            <a:spAutoFit/>
          </a:bodyPr>
          <a:lstStyle/>
          <a:p>
            <a:r>
              <a:rPr lang="nb-NO" sz="2800" dirty="0"/>
              <a:t>Lovpålagt</a:t>
            </a:r>
          </a:p>
          <a:p>
            <a:pPr marL="285750" indent="-285750">
              <a:buFont typeface="Arial" panose="020B0604020202020204" pitchFamily="34" charset="0"/>
              <a:buChar char="•"/>
            </a:pPr>
            <a:r>
              <a:rPr lang="nb-NO" sz="2400" dirty="0"/>
              <a:t>INSPIRE </a:t>
            </a:r>
          </a:p>
          <a:p>
            <a:pPr marL="285750" indent="-285750">
              <a:buFont typeface="Arial" panose="020B0604020202020204" pitchFamily="34" charset="0"/>
              <a:buChar char="•"/>
            </a:pPr>
            <a:r>
              <a:rPr lang="nb-NO" sz="2400" dirty="0"/>
              <a:t>ITS-Direktivet med RTTI-forordningen</a:t>
            </a:r>
          </a:p>
          <a:p>
            <a:pPr marL="285750" indent="-285750">
              <a:buFont typeface="Arial" panose="020B0604020202020204" pitchFamily="34" charset="0"/>
              <a:buChar char="•"/>
            </a:pPr>
            <a:endParaRPr lang="nb-NO" sz="2800" dirty="0"/>
          </a:p>
          <a:p>
            <a:r>
              <a:rPr lang="nb-NO" sz="2800" dirty="0"/>
              <a:t>Egeninteresse som myndighet</a:t>
            </a:r>
          </a:p>
          <a:p>
            <a:pPr marL="285750" indent="-285750">
              <a:buFont typeface="Arial" panose="020B0604020202020204" pitchFamily="34" charset="0"/>
              <a:buChar char="•"/>
            </a:pPr>
            <a:r>
              <a:rPr lang="nb-NO" sz="2400" dirty="0"/>
              <a:t>Sørge for at automatiserte kjøretøy kjenner og forstår norske generelle trafikkregler</a:t>
            </a:r>
          </a:p>
          <a:p>
            <a:pPr marL="285750" indent="-285750">
              <a:buFont typeface="Arial" panose="020B0604020202020204" pitchFamily="34" charset="0"/>
              <a:buChar char="•"/>
            </a:pPr>
            <a:r>
              <a:rPr lang="nb-NO" sz="2400" dirty="0"/>
              <a:t>Sørge for at automatiserte kjøretøy kjenner og forstår restriksjoner for navigering</a:t>
            </a:r>
          </a:p>
        </p:txBody>
      </p:sp>
      <p:cxnSp>
        <p:nvCxnSpPr>
          <p:cNvPr id="6" name="Kobling: vinkel 5">
            <a:extLst>
              <a:ext uri="{FF2B5EF4-FFF2-40B4-BE49-F238E27FC236}">
                <a16:creationId xmlns:a16="http://schemas.microsoft.com/office/drawing/2014/main" id="{F534DE0C-3733-4969-854F-924F55BA8E91}"/>
              </a:ext>
            </a:extLst>
          </p:cNvPr>
          <p:cNvCxnSpPr>
            <a:cxnSpLocks/>
          </p:cNvCxnSpPr>
          <p:nvPr/>
        </p:nvCxnSpPr>
        <p:spPr>
          <a:xfrm rot="5400000">
            <a:off x="1127871" y="3275647"/>
            <a:ext cx="1901754" cy="1"/>
          </a:xfrm>
          <a:prstGeom prst="bentConnector3">
            <a:avLst>
              <a:gd name="adj1" fmla="val 50000"/>
            </a:avLst>
          </a:prstGeom>
          <a:ln w="57150">
            <a:tailEnd type="triangle"/>
          </a:ln>
        </p:spPr>
        <p:style>
          <a:lnRef idx="2">
            <a:schemeClr val="accent2"/>
          </a:lnRef>
          <a:fillRef idx="0">
            <a:schemeClr val="accent2"/>
          </a:fillRef>
          <a:effectRef idx="1">
            <a:schemeClr val="accent2"/>
          </a:effectRef>
          <a:fontRef idx="minor">
            <a:schemeClr val="tx1"/>
          </a:fontRef>
        </p:style>
      </p:cxnSp>
      <p:grpSp>
        <p:nvGrpSpPr>
          <p:cNvPr id="8" name="Gruppe 7">
            <a:extLst>
              <a:ext uri="{FF2B5EF4-FFF2-40B4-BE49-F238E27FC236}">
                <a16:creationId xmlns:a16="http://schemas.microsoft.com/office/drawing/2014/main" id="{C587FBDD-10DD-40C6-8DBC-E321952C9F86}"/>
              </a:ext>
            </a:extLst>
          </p:cNvPr>
          <p:cNvGrpSpPr/>
          <p:nvPr/>
        </p:nvGrpSpPr>
        <p:grpSpPr>
          <a:xfrm>
            <a:off x="8976082" y="1082831"/>
            <a:ext cx="2899572" cy="1751910"/>
            <a:chOff x="7763707" y="3050266"/>
            <a:chExt cx="4219217" cy="2734351"/>
          </a:xfrm>
        </p:grpSpPr>
        <p:pic>
          <p:nvPicPr>
            <p:cNvPr id="11" name="Bilde 10">
              <a:extLst>
                <a:ext uri="{FF2B5EF4-FFF2-40B4-BE49-F238E27FC236}">
                  <a16:creationId xmlns:a16="http://schemas.microsoft.com/office/drawing/2014/main" id="{586877A0-7886-470A-81A3-2552460B4D4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763707" y="3050266"/>
              <a:ext cx="4219217" cy="2734351"/>
            </a:xfrm>
            <a:prstGeom prst="rect">
              <a:avLst/>
            </a:prstGeom>
          </p:spPr>
        </p:pic>
        <p:sp>
          <p:nvSpPr>
            <p:cNvPr id="12" name="Rektangel 11">
              <a:extLst>
                <a:ext uri="{FF2B5EF4-FFF2-40B4-BE49-F238E27FC236}">
                  <a16:creationId xmlns:a16="http://schemas.microsoft.com/office/drawing/2014/main" id="{ECFFED0F-6B3A-41A8-88FA-75A78858DC37}"/>
                </a:ext>
              </a:extLst>
            </p:cNvPr>
            <p:cNvSpPr/>
            <p:nvPr/>
          </p:nvSpPr>
          <p:spPr>
            <a:xfrm>
              <a:off x="8916479" y="5324991"/>
              <a:ext cx="2989646" cy="336261"/>
            </a:xfrm>
            <a:prstGeom prst="rect">
              <a:avLst/>
            </a:prstGeom>
          </p:spPr>
          <p:txBody>
            <a:bodyPr wrap="square">
              <a:spAutoFit/>
            </a:bodyPr>
            <a:lstStyle/>
            <a:p>
              <a:pPr algn="r"/>
              <a:r>
                <a:rPr lang="en-US" sz="800" dirty="0" err="1">
                  <a:solidFill>
                    <a:schemeClr val="bg1"/>
                  </a:solidFill>
                  <a:latin typeface="+mj-lt"/>
                </a:rPr>
                <a:t>Foto</a:t>
              </a:r>
              <a:r>
                <a:rPr lang="en-US" sz="800" dirty="0">
                  <a:solidFill>
                    <a:schemeClr val="bg1"/>
                  </a:solidFill>
                  <a:latin typeface="+mj-lt"/>
                </a:rPr>
                <a:t>: Knut </a:t>
              </a:r>
              <a:r>
                <a:rPr lang="en-US" sz="800" dirty="0" err="1">
                  <a:solidFill>
                    <a:schemeClr val="bg1"/>
                  </a:solidFill>
                  <a:latin typeface="+mj-lt"/>
                </a:rPr>
                <a:t>Opeide</a:t>
              </a:r>
              <a:r>
                <a:rPr lang="en-US" sz="800" dirty="0">
                  <a:solidFill>
                    <a:schemeClr val="bg1"/>
                  </a:solidFill>
                  <a:latin typeface="+mj-lt"/>
                </a:rPr>
                <a:t> , </a:t>
              </a:r>
              <a:r>
                <a:rPr lang="en-US" sz="800" dirty="0" err="1">
                  <a:solidFill>
                    <a:schemeClr val="bg1"/>
                  </a:solidFill>
                  <a:latin typeface="+mj-lt"/>
                </a:rPr>
                <a:t>Statens</a:t>
              </a:r>
              <a:r>
                <a:rPr lang="en-US" sz="800" dirty="0">
                  <a:solidFill>
                    <a:schemeClr val="bg1"/>
                  </a:solidFill>
                  <a:latin typeface="+mj-lt"/>
                </a:rPr>
                <a:t> </a:t>
              </a:r>
              <a:r>
                <a:rPr lang="en-US" sz="800" dirty="0" err="1">
                  <a:solidFill>
                    <a:schemeClr val="bg1"/>
                  </a:solidFill>
                  <a:latin typeface="+mj-lt"/>
                </a:rPr>
                <a:t>vegvesen</a:t>
              </a:r>
              <a:endParaRPr lang="en-US" sz="800" dirty="0">
                <a:solidFill>
                  <a:schemeClr val="bg1"/>
                </a:solidFill>
                <a:latin typeface="+mj-lt"/>
              </a:endParaRPr>
            </a:p>
          </p:txBody>
        </p:sp>
      </p:grpSp>
      <p:grpSp>
        <p:nvGrpSpPr>
          <p:cNvPr id="3" name="Gruppe 2">
            <a:extLst>
              <a:ext uri="{FF2B5EF4-FFF2-40B4-BE49-F238E27FC236}">
                <a16:creationId xmlns:a16="http://schemas.microsoft.com/office/drawing/2014/main" id="{58F30044-C492-4186-B25B-ADE109B230CF}"/>
              </a:ext>
            </a:extLst>
          </p:cNvPr>
          <p:cNvGrpSpPr/>
          <p:nvPr/>
        </p:nvGrpSpPr>
        <p:grpSpPr>
          <a:xfrm>
            <a:off x="1271464" y="1623501"/>
            <a:ext cx="2491722" cy="698031"/>
            <a:chOff x="1335010" y="1626734"/>
            <a:chExt cx="2491722" cy="698031"/>
          </a:xfrm>
          <a:effectLst>
            <a:outerShdw blurRad="50800" dist="38100" dir="2700000" algn="tl" rotWithShape="0">
              <a:prstClr val="black">
                <a:alpha val="40000"/>
              </a:prstClr>
            </a:outerShdw>
          </a:effectLst>
        </p:grpSpPr>
        <p:pic>
          <p:nvPicPr>
            <p:cNvPr id="5" name="Bilde 4">
              <a:extLst>
                <a:ext uri="{FF2B5EF4-FFF2-40B4-BE49-F238E27FC236}">
                  <a16:creationId xmlns:a16="http://schemas.microsoft.com/office/drawing/2014/main" id="{04B957E5-DF25-472C-AEAC-03BDCA1C51F5}"/>
                </a:ext>
              </a:extLst>
            </p:cNvPr>
            <p:cNvPicPr>
              <a:picLocks noChangeAspect="1"/>
            </p:cNvPicPr>
            <p:nvPr/>
          </p:nvPicPr>
          <p:blipFill>
            <a:blip r:embed="rId4"/>
            <a:stretch>
              <a:fillRect/>
            </a:stretch>
          </p:blipFill>
          <p:spPr>
            <a:xfrm>
              <a:off x="2142374" y="1626734"/>
              <a:ext cx="1684358" cy="627057"/>
            </a:xfrm>
            <a:prstGeom prst="rect">
              <a:avLst/>
            </a:prstGeom>
          </p:spPr>
        </p:pic>
        <p:pic>
          <p:nvPicPr>
            <p:cNvPr id="13" name="Bilde 12">
              <a:extLst>
                <a:ext uri="{FF2B5EF4-FFF2-40B4-BE49-F238E27FC236}">
                  <a16:creationId xmlns:a16="http://schemas.microsoft.com/office/drawing/2014/main" id="{96E5208A-E24B-4D06-96E9-0FEC3A058735}"/>
                </a:ext>
              </a:extLst>
            </p:cNvPr>
            <p:cNvPicPr>
              <a:picLocks noChangeAspect="1"/>
            </p:cNvPicPr>
            <p:nvPr/>
          </p:nvPicPr>
          <p:blipFill>
            <a:blip r:embed="rId5"/>
            <a:stretch>
              <a:fillRect/>
            </a:stretch>
          </p:blipFill>
          <p:spPr>
            <a:xfrm>
              <a:off x="1335010" y="1626734"/>
              <a:ext cx="743735" cy="698031"/>
            </a:xfrm>
            <a:prstGeom prst="rect">
              <a:avLst/>
            </a:prstGeom>
          </p:spPr>
        </p:pic>
      </p:grpSp>
    </p:spTree>
    <p:extLst>
      <p:ext uri="{BB962C8B-B14F-4D97-AF65-F5344CB8AC3E}">
        <p14:creationId xmlns:p14="http://schemas.microsoft.com/office/powerpoint/2010/main" val="26202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tel 16">
            <a:extLst>
              <a:ext uri="{FF2B5EF4-FFF2-40B4-BE49-F238E27FC236}">
                <a16:creationId xmlns:a16="http://schemas.microsoft.com/office/drawing/2014/main" id="{92102463-A40D-408D-9D94-FBB96D8876C7}"/>
              </a:ext>
            </a:extLst>
          </p:cNvPr>
          <p:cNvSpPr>
            <a:spLocks noGrp="1"/>
          </p:cNvSpPr>
          <p:nvPr>
            <p:ph type="ctrTitle"/>
          </p:nvPr>
        </p:nvSpPr>
        <p:spPr>
          <a:xfrm>
            <a:off x="1887569" y="1112325"/>
            <a:ext cx="9937732" cy="502024"/>
          </a:xfrm>
        </p:spPr>
        <p:txBody>
          <a:bodyPr>
            <a:normAutofit/>
          </a:bodyPr>
          <a:lstStyle/>
          <a:p>
            <a:pPr algn="l"/>
            <a:r>
              <a:rPr lang="nb-NO" sz="3200" dirty="0"/>
              <a:t>Dataomforming med Semantisk web-teknologi</a:t>
            </a:r>
          </a:p>
        </p:txBody>
      </p:sp>
      <p:sp>
        <p:nvSpPr>
          <p:cNvPr id="4" name="Undertittel 3">
            <a:extLst>
              <a:ext uri="{FF2B5EF4-FFF2-40B4-BE49-F238E27FC236}">
                <a16:creationId xmlns:a16="http://schemas.microsoft.com/office/drawing/2014/main" id="{84B28E32-84F5-4F7F-A636-353427838987}"/>
              </a:ext>
            </a:extLst>
          </p:cNvPr>
          <p:cNvSpPr>
            <a:spLocks noGrp="1"/>
          </p:cNvSpPr>
          <p:nvPr>
            <p:ph type="subTitle" idx="1"/>
          </p:nvPr>
        </p:nvSpPr>
        <p:spPr>
          <a:xfrm>
            <a:off x="1896965" y="767440"/>
            <a:ext cx="9937731" cy="339502"/>
          </a:xfrm>
        </p:spPr>
        <p:txBody>
          <a:bodyPr>
            <a:normAutofit/>
          </a:bodyPr>
          <a:lstStyle/>
          <a:p>
            <a:r>
              <a:rPr lang="nb-NO" dirty="0"/>
              <a:t>Løsningsbeskrivelse</a:t>
            </a:r>
          </a:p>
        </p:txBody>
      </p:sp>
      <p:pic>
        <p:nvPicPr>
          <p:cNvPr id="3" name="Bilde 2">
            <a:extLst>
              <a:ext uri="{FF2B5EF4-FFF2-40B4-BE49-F238E27FC236}">
                <a16:creationId xmlns:a16="http://schemas.microsoft.com/office/drawing/2014/main" id="{F4C4434A-7390-40D4-B8A2-04F9B55EA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780037"/>
            <a:ext cx="8106358" cy="4310523"/>
          </a:xfrm>
          <a:prstGeom prst="rect">
            <a:avLst/>
          </a:prstGeom>
        </p:spPr>
      </p:pic>
      <p:pic>
        <p:nvPicPr>
          <p:cNvPr id="1030" name="Picture 6" descr="Resource Description Format (RDF) logo">
            <a:extLst>
              <a:ext uri="{FF2B5EF4-FFF2-40B4-BE49-F238E27FC236}">
                <a16:creationId xmlns:a16="http://schemas.microsoft.com/office/drawing/2014/main" id="{103530B4-745A-4C7A-9331-4DBBA740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2968525"/>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e 12">
            <a:extLst>
              <a:ext uri="{FF2B5EF4-FFF2-40B4-BE49-F238E27FC236}">
                <a16:creationId xmlns:a16="http://schemas.microsoft.com/office/drawing/2014/main" id="{AD033315-A163-4EAB-B436-058D3831D84E}"/>
              </a:ext>
            </a:extLst>
          </p:cNvPr>
          <p:cNvPicPr>
            <a:picLocks noChangeAspect="1"/>
          </p:cNvPicPr>
          <p:nvPr/>
        </p:nvPicPr>
        <p:blipFill>
          <a:blip r:embed="rId4"/>
          <a:stretch>
            <a:fillRect/>
          </a:stretch>
        </p:blipFill>
        <p:spPr>
          <a:xfrm>
            <a:off x="702092" y="5243686"/>
            <a:ext cx="2371899" cy="443303"/>
          </a:xfrm>
          <a:prstGeom prst="rect">
            <a:avLst/>
          </a:prstGeom>
        </p:spPr>
      </p:pic>
      <p:pic>
        <p:nvPicPr>
          <p:cNvPr id="12" name="Bilde 11">
            <a:extLst>
              <a:ext uri="{FF2B5EF4-FFF2-40B4-BE49-F238E27FC236}">
                <a16:creationId xmlns:a16="http://schemas.microsoft.com/office/drawing/2014/main" id="{F547B74B-7A54-4E9E-B3D0-02831B55E390}"/>
              </a:ext>
            </a:extLst>
          </p:cNvPr>
          <p:cNvPicPr>
            <a:picLocks noChangeAspect="1"/>
          </p:cNvPicPr>
          <p:nvPr/>
        </p:nvPicPr>
        <p:blipFill>
          <a:blip r:embed="rId5"/>
          <a:stretch>
            <a:fillRect/>
          </a:stretch>
        </p:blipFill>
        <p:spPr>
          <a:xfrm>
            <a:off x="9969111" y="5877272"/>
            <a:ext cx="1684358" cy="627057"/>
          </a:xfrm>
          <a:prstGeom prst="rect">
            <a:avLst/>
          </a:prstGeom>
        </p:spPr>
      </p:pic>
      <p:pic>
        <p:nvPicPr>
          <p:cNvPr id="14" name="Bilde 13">
            <a:extLst>
              <a:ext uri="{FF2B5EF4-FFF2-40B4-BE49-F238E27FC236}">
                <a16:creationId xmlns:a16="http://schemas.microsoft.com/office/drawing/2014/main" id="{CE17A0BB-AD0F-4029-BD5A-63E2E25B367E}"/>
              </a:ext>
            </a:extLst>
          </p:cNvPr>
          <p:cNvPicPr>
            <a:picLocks noChangeAspect="1"/>
          </p:cNvPicPr>
          <p:nvPr/>
        </p:nvPicPr>
        <p:blipFill>
          <a:blip r:embed="rId6"/>
          <a:stretch>
            <a:fillRect/>
          </a:stretch>
        </p:blipFill>
        <p:spPr>
          <a:xfrm>
            <a:off x="10092591" y="5025901"/>
            <a:ext cx="743735" cy="698031"/>
          </a:xfrm>
          <a:prstGeom prst="rect">
            <a:avLst/>
          </a:prstGeom>
        </p:spPr>
      </p:pic>
      <p:pic>
        <p:nvPicPr>
          <p:cNvPr id="15" name="Bilde 14">
            <a:extLst>
              <a:ext uri="{FF2B5EF4-FFF2-40B4-BE49-F238E27FC236}">
                <a16:creationId xmlns:a16="http://schemas.microsoft.com/office/drawing/2014/main" id="{E78631E1-F740-4FB7-8D70-26505F82A2E2}"/>
              </a:ext>
            </a:extLst>
          </p:cNvPr>
          <p:cNvPicPr>
            <a:picLocks noChangeAspect="1"/>
          </p:cNvPicPr>
          <p:nvPr/>
        </p:nvPicPr>
        <p:blipFill>
          <a:blip r:embed="rId7"/>
          <a:stretch>
            <a:fillRect/>
          </a:stretch>
        </p:blipFill>
        <p:spPr>
          <a:xfrm>
            <a:off x="702092" y="4719349"/>
            <a:ext cx="2371899" cy="443304"/>
          </a:xfrm>
          <a:prstGeom prst="rect">
            <a:avLst/>
          </a:prstGeom>
        </p:spPr>
      </p:pic>
      <p:pic>
        <p:nvPicPr>
          <p:cNvPr id="2" name="Bilde 1">
            <a:extLst>
              <a:ext uri="{FF2B5EF4-FFF2-40B4-BE49-F238E27FC236}">
                <a16:creationId xmlns:a16="http://schemas.microsoft.com/office/drawing/2014/main" id="{9385B0A4-9F89-4F9B-AF85-40F5F660070E}"/>
              </a:ext>
            </a:extLst>
          </p:cNvPr>
          <p:cNvPicPr>
            <a:picLocks noChangeAspect="1"/>
          </p:cNvPicPr>
          <p:nvPr/>
        </p:nvPicPr>
        <p:blipFill>
          <a:blip r:embed="rId8"/>
          <a:stretch>
            <a:fillRect/>
          </a:stretch>
        </p:blipFill>
        <p:spPr>
          <a:xfrm>
            <a:off x="3410030" y="5718968"/>
            <a:ext cx="1317818" cy="896116"/>
          </a:xfrm>
          <a:prstGeom prst="rect">
            <a:avLst/>
          </a:prstGeom>
        </p:spPr>
      </p:pic>
      <p:pic>
        <p:nvPicPr>
          <p:cNvPr id="16" name="Picture 2">
            <a:extLst>
              <a:ext uri="{FF2B5EF4-FFF2-40B4-BE49-F238E27FC236}">
                <a16:creationId xmlns:a16="http://schemas.microsoft.com/office/drawing/2014/main" id="{9DDA2B30-E536-4B0C-986E-26BD1B38A0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1339" y="6167026"/>
            <a:ext cx="1368152" cy="548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62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tel 16">
            <a:extLst>
              <a:ext uri="{FF2B5EF4-FFF2-40B4-BE49-F238E27FC236}">
                <a16:creationId xmlns:a16="http://schemas.microsoft.com/office/drawing/2014/main" id="{92102463-A40D-408D-9D94-FBB96D8876C7}"/>
              </a:ext>
            </a:extLst>
          </p:cNvPr>
          <p:cNvSpPr>
            <a:spLocks noGrp="1"/>
          </p:cNvSpPr>
          <p:nvPr>
            <p:ph type="ctrTitle"/>
          </p:nvPr>
        </p:nvSpPr>
        <p:spPr>
          <a:xfrm>
            <a:off x="1887569" y="1112325"/>
            <a:ext cx="9937732" cy="502024"/>
          </a:xfrm>
        </p:spPr>
        <p:txBody>
          <a:bodyPr>
            <a:normAutofit/>
          </a:bodyPr>
          <a:lstStyle/>
          <a:p>
            <a:pPr algn="l"/>
            <a:r>
              <a:rPr lang="nb-NO" sz="3200" dirty="0"/>
              <a:t>Semantisk web-plattform for NVDB</a:t>
            </a:r>
          </a:p>
        </p:txBody>
      </p:sp>
      <p:sp>
        <p:nvSpPr>
          <p:cNvPr id="4" name="Undertittel 3">
            <a:extLst>
              <a:ext uri="{FF2B5EF4-FFF2-40B4-BE49-F238E27FC236}">
                <a16:creationId xmlns:a16="http://schemas.microsoft.com/office/drawing/2014/main" id="{84B28E32-84F5-4F7F-A636-353427838987}"/>
              </a:ext>
            </a:extLst>
          </p:cNvPr>
          <p:cNvSpPr>
            <a:spLocks noGrp="1"/>
          </p:cNvSpPr>
          <p:nvPr>
            <p:ph type="subTitle" idx="1"/>
          </p:nvPr>
        </p:nvSpPr>
        <p:spPr>
          <a:xfrm>
            <a:off x="1896965" y="767440"/>
            <a:ext cx="9937731" cy="339502"/>
          </a:xfrm>
        </p:spPr>
        <p:txBody>
          <a:bodyPr>
            <a:normAutofit/>
          </a:bodyPr>
          <a:lstStyle/>
          <a:p>
            <a:r>
              <a:rPr lang="nb-NO" dirty="0"/>
              <a:t>Løsningsbeskrivelse</a:t>
            </a:r>
          </a:p>
        </p:txBody>
      </p:sp>
      <p:pic>
        <p:nvPicPr>
          <p:cNvPr id="3" name="Bilde 2">
            <a:extLst>
              <a:ext uri="{FF2B5EF4-FFF2-40B4-BE49-F238E27FC236}">
                <a16:creationId xmlns:a16="http://schemas.microsoft.com/office/drawing/2014/main" id="{F4C4434A-7390-40D4-B8A2-04F9B55EA2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75519" y="1772816"/>
            <a:ext cx="8121093" cy="4598555"/>
          </a:xfrm>
          <a:prstGeom prst="rect">
            <a:avLst/>
          </a:prstGeom>
        </p:spPr>
      </p:pic>
      <p:pic>
        <p:nvPicPr>
          <p:cNvPr id="1030" name="Picture 6" descr="Resource Description Format (RDF) logo">
            <a:extLst>
              <a:ext uri="{FF2B5EF4-FFF2-40B4-BE49-F238E27FC236}">
                <a16:creationId xmlns:a16="http://schemas.microsoft.com/office/drawing/2014/main" id="{103530B4-745A-4C7A-9331-4DBBA740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2454687"/>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e 12">
            <a:extLst>
              <a:ext uri="{FF2B5EF4-FFF2-40B4-BE49-F238E27FC236}">
                <a16:creationId xmlns:a16="http://schemas.microsoft.com/office/drawing/2014/main" id="{AD033315-A163-4EAB-B436-058D3831D84E}"/>
              </a:ext>
            </a:extLst>
          </p:cNvPr>
          <p:cNvPicPr>
            <a:picLocks noChangeAspect="1"/>
          </p:cNvPicPr>
          <p:nvPr/>
        </p:nvPicPr>
        <p:blipFill>
          <a:blip r:embed="rId4"/>
          <a:stretch>
            <a:fillRect/>
          </a:stretch>
        </p:blipFill>
        <p:spPr>
          <a:xfrm>
            <a:off x="3215681" y="2617538"/>
            <a:ext cx="2124932" cy="397145"/>
          </a:xfrm>
          <a:prstGeom prst="rect">
            <a:avLst/>
          </a:prstGeom>
        </p:spPr>
      </p:pic>
      <p:pic>
        <p:nvPicPr>
          <p:cNvPr id="15" name="Bilde 14">
            <a:extLst>
              <a:ext uri="{FF2B5EF4-FFF2-40B4-BE49-F238E27FC236}">
                <a16:creationId xmlns:a16="http://schemas.microsoft.com/office/drawing/2014/main" id="{E78631E1-F740-4FB7-8D70-26505F82A2E2}"/>
              </a:ext>
            </a:extLst>
          </p:cNvPr>
          <p:cNvPicPr>
            <a:picLocks noChangeAspect="1"/>
          </p:cNvPicPr>
          <p:nvPr/>
        </p:nvPicPr>
        <p:blipFill>
          <a:blip r:embed="rId5"/>
          <a:stretch>
            <a:fillRect/>
          </a:stretch>
        </p:blipFill>
        <p:spPr>
          <a:xfrm>
            <a:off x="3215680" y="2158741"/>
            <a:ext cx="2124933" cy="397146"/>
          </a:xfrm>
          <a:prstGeom prst="rect">
            <a:avLst/>
          </a:prstGeom>
        </p:spPr>
      </p:pic>
      <p:pic>
        <p:nvPicPr>
          <p:cNvPr id="2" name="Bilde 1">
            <a:extLst>
              <a:ext uri="{FF2B5EF4-FFF2-40B4-BE49-F238E27FC236}">
                <a16:creationId xmlns:a16="http://schemas.microsoft.com/office/drawing/2014/main" id="{9385B0A4-9F89-4F9B-AF85-40F5F660070E}"/>
              </a:ext>
            </a:extLst>
          </p:cNvPr>
          <p:cNvPicPr>
            <a:picLocks noChangeAspect="1"/>
          </p:cNvPicPr>
          <p:nvPr/>
        </p:nvPicPr>
        <p:blipFill>
          <a:blip r:embed="rId6"/>
          <a:stretch>
            <a:fillRect/>
          </a:stretch>
        </p:blipFill>
        <p:spPr>
          <a:xfrm>
            <a:off x="7968208" y="4509120"/>
            <a:ext cx="1317818" cy="896116"/>
          </a:xfrm>
          <a:prstGeom prst="rect">
            <a:avLst/>
          </a:prstGeom>
        </p:spPr>
      </p:pic>
      <p:pic>
        <p:nvPicPr>
          <p:cNvPr id="5" name="Bilde 4">
            <a:extLst>
              <a:ext uri="{FF2B5EF4-FFF2-40B4-BE49-F238E27FC236}">
                <a16:creationId xmlns:a16="http://schemas.microsoft.com/office/drawing/2014/main" id="{D2C3F359-D342-4926-8D84-B6CFFF93C90D}"/>
              </a:ext>
            </a:extLst>
          </p:cNvPr>
          <p:cNvPicPr>
            <a:picLocks noChangeAspect="1"/>
          </p:cNvPicPr>
          <p:nvPr/>
        </p:nvPicPr>
        <p:blipFill>
          <a:blip r:embed="rId7"/>
          <a:stretch>
            <a:fillRect/>
          </a:stretch>
        </p:blipFill>
        <p:spPr>
          <a:xfrm>
            <a:off x="776618" y="3212976"/>
            <a:ext cx="983432" cy="983432"/>
          </a:xfrm>
          <a:prstGeom prst="rect">
            <a:avLst/>
          </a:prstGeom>
        </p:spPr>
      </p:pic>
      <p:pic>
        <p:nvPicPr>
          <p:cNvPr id="16" name="Picture 2">
            <a:extLst>
              <a:ext uri="{FF2B5EF4-FFF2-40B4-BE49-F238E27FC236}">
                <a16:creationId xmlns:a16="http://schemas.microsoft.com/office/drawing/2014/main" id="{BD110BBC-732B-4F17-89C5-419D81DA4D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0056" y="6374172"/>
            <a:ext cx="776138" cy="311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58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e 23">
            <a:extLst>
              <a:ext uri="{FF2B5EF4-FFF2-40B4-BE49-F238E27FC236}">
                <a16:creationId xmlns:a16="http://schemas.microsoft.com/office/drawing/2014/main" id="{FEB102CB-873C-4509-B8BA-2C7DE98F2962}"/>
              </a:ext>
            </a:extLst>
          </p:cNvPr>
          <p:cNvPicPr>
            <a:picLocks noChangeAspect="1"/>
          </p:cNvPicPr>
          <p:nvPr/>
        </p:nvPicPr>
        <p:blipFill>
          <a:blip r:embed="rId2"/>
          <a:stretch>
            <a:fillRect/>
          </a:stretch>
        </p:blipFill>
        <p:spPr>
          <a:xfrm>
            <a:off x="1199456" y="3861048"/>
            <a:ext cx="1957879" cy="2528928"/>
          </a:xfrm>
          <a:prstGeom prst="rect">
            <a:avLst/>
          </a:prstGeom>
        </p:spPr>
      </p:pic>
      <p:sp>
        <p:nvSpPr>
          <p:cNvPr id="7" name="Plassholder for innhold 6">
            <a:extLst>
              <a:ext uri="{FF2B5EF4-FFF2-40B4-BE49-F238E27FC236}">
                <a16:creationId xmlns:a16="http://schemas.microsoft.com/office/drawing/2014/main" id="{173A7A95-19D6-4857-AFCD-5EC34BD34AFC}"/>
              </a:ext>
            </a:extLst>
          </p:cNvPr>
          <p:cNvSpPr>
            <a:spLocks noGrp="1"/>
          </p:cNvSpPr>
          <p:nvPr>
            <p:ph idx="1"/>
          </p:nvPr>
        </p:nvSpPr>
        <p:spPr>
          <a:xfrm>
            <a:off x="479376" y="1116121"/>
            <a:ext cx="4897104" cy="1440159"/>
          </a:xfrm>
        </p:spPr>
        <p:txBody>
          <a:bodyPr vert="horz" lIns="90000" tIns="46800" rIns="90000" bIns="46800" rtlCol="0">
            <a:noAutofit/>
          </a:bodyPr>
          <a:lstStyle/>
          <a:p>
            <a:r>
              <a:rPr lang="nb-NO" sz="2800" dirty="0"/>
              <a:t>«Kunne vært løst med FME»</a:t>
            </a:r>
          </a:p>
        </p:txBody>
      </p:sp>
      <p:sp>
        <p:nvSpPr>
          <p:cNvPr id="3" name="Tittel 2">
            <a:extLst>
              <a:ext uri="{FF2B5EF4-FFF2-40B4-BE49-F238E27FC236}">
                <a16:creationId xmlns:a16="http://schemas.microsoft.com/office/drawing/2014/main" id="{90800A9A-C7AC-4148-A219-6E9D80349C7D}"/>
              </a:ext>
            </a:extLst>
          </p:cNvPr>
          <p:cNvSpPr>
            <a:spLocks noGrp="1"/>
          </p:cNvSpPr>
          <p:nvPr>
            <p:ph type="title"/>
          </p:nvPr>
        </p:nvSpPr>
        <p:spPr/>
        <p:txBody>
          <a:bodyPr>
            <a:normAutofit fontScale="90000"/>
          </a:bodyPr>
          <a:lstStyle/>
          <a:p>
            <a:r>
              <a:rPr lang="nb-NO" sz="3600" dirty="0"/>
              <a:t>Hvorfor Semantisk Web-teknologi?</a:t>
            </a:r>
          </a:p>
        </p:txBody>
      </p:sp>
      <p:pic>
        <p:nvPicPr>
          <p:cNvPr id="12" name="Picture 6" descr="Resource Description Format (RDF) logo">
            <a:extLst>
              <a:ext uri="{FF2B5EF4-FFF2-40B4-BE49-F238E27FC236}">
                <a16:creationId xmlns:a16="http://schemas.microsoft.com/office/drawing/2014/main" id="{07EA2E56-AEB7-4624-A51D-9335321EE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908720"/>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e 12">
            <a:extLst>
              <a:ext uri="{FF2B5EF4-FFF2-40B4-BE49-F238E27FC236}">
                <a16:creationId xmlns:a16="http://schemas.microsoft.com/office/drawing/2014/main" id="{147DA80B-9892-4D58-B8E7-C1FAC9BEB101}"/>
              </a:ext>
            </a:extLst>
          </p:cNvPr>
          <p:cNvPicPr>
            <a:picLocks noChangeAspect="1"/>
          </p:cNvPicPr>
          <p:nvPr/>
        </p:nvPicPr>
        <p:blipFill>
          <a:blip r:embed="rId4"/>
          <a:stretch>
            <a:fillRect/>
          </a:stretch>
        </p:blipFill>
        <p:spPr>
          <a:xfrm>
            <a:off x="6307770" y="1432524"/>
            <a:ext cx="2124932" cy="397145"/>
          </a:xfrm>
          <a:prstGeom prst="rect">
            <a:avLst/>
          </a:prstGeom>
        </p:spPr>
      </p:pic>
      <p:pic>
        <p:nvPicPr>
          <p:cNvPr id="14" name="Bilde 13">
            <a:extLst>
              <a:ext uri="{FF2B5EF4-FFF2-40B4-BE49-F238E27FC236}">
                <a16:creationId xmlns:a16="http://schemas.microsoft.com/office/drawing/2014/main" id="{8D2E0122-A086-48A7-BE8D-03E27F1D2557}"/>
              </a:ext>
            </a:extLst>
          </p:cNvPr>
          <p:cNvPicPr>
            <a:picLocks noChangeAspect="1"/>
          </p:cNvPicPr>
          <p:nvPr/>
        </p:nvPicPr>
        <p:blipFill>
          <a:blip r:embed="rId5"/>
          <a:stretch>
            <a:fillRect/>
          </a:stretch>
        </p:blipFill>
        <p:spPr>
          <a:xfrm>
            <a:off x="6307769" y="973727"/>
            <a:ext cx="2124933" cy="397146"/>
          </a:xfrm>
          <a:prstGeom prst="rect">
            <a:avLst/>
          </a:prstGeom>
        </p:spPr>
      </p:pic>
      <p:pic>
        <p:nvPicPr>
          <p:cNvPr id="15" name="Bilde 14">
            <a:extLst>
              <a:ext uri="{FF2B5EF4-FFF2-40B4-BE49-F238E27FC236}">
                <a16:creationId xmlns:a16="http://schemas.microsoft.com/office/drawing/2014/main" id="{89984ED6-5942-4EE2-A342-F609B6A157FC}"/>
              </a:ext>
            </a:extLst>
          </p:cNvPr>
          <p:cNvPicPr>
            <a:picLocks noChangeAspect="1"/>
          </p:cNvPicPr>
          <p:nvPr/>
        </p:nvPicPr>
        <p:blipFill>
          <a:blip r:embed="rId6"/>
          <a:stretch>
            <a:fillRect/>
          </a:stretch>
        </p:blipFill>
        <p:spPr>
          <a:xfrm>
            <a:off x="1343472" y="1755150"/>
            <a:ext cx="2519243" cy="1713085"/>
          </a:xfrm>
          <a:prstGeom prst="rect">
            <a:avLst/>
          </a:prstGeom>
        </p:spPr>
      </p:pic>
      <p:sp>
        <p:nvSpPr>
          <p:cNvPr id="16" name="Plassholder for innhold 6">
            <a:extLst>
              <a:ext uri="{FF2B5EF4-FFF2-40B4-BE49-F238E27FC236}">
                <a16:creationId xmlns:a16="http://schemas.microsoft.com/office/drawing/2014/main" id="{5A1EC012-F86E-4E91-AE3E-71B9E1D132BE}"/>
              </a:ext>
            </a:extLst>
          </p:cNvPr>
          <p:cNvSpPr txBox="1">
            <a:spLocks/>
          </p:cNvSpPr>
          <p:nvPr/>
        </p:nvSpPr>
        <p:spPr>
          <a:xfrm>
            <a:off x="6320717" y="1994970"/>
            <a:ext cx="4897104" cy="4242341"/>
          </a:xfrm>
          <a:prstGeom prst="rect">
            <a:avLst/>
          </a:prstGeom>
        </p:spPr>
        <p:txBody>
          <a:bodyPr vert="horz" lIns="90000" tIns="46800" rIns="90000" bIns="46800" rtlCol="0">
            <a:noAutofit/>
          </a:bodyPr>
          <a:lstStyle>
            <a:lvl1pPr marL="302394" indent="-302394" defTabSz="914035">
              <a:spcBef>
                <a:spcPts val="432"/>
              </a:spcBef>
              <a:buClr>
                <a:srgbClr val="ED9300"/>
              </a:buClr>
              <a:buFont typeface="Arial" pitchFamily="34" charset="0"/>
              <a:buChar char="●"/>
              <a:defRPr sz="2400">
                <a:latin typeface="Calibri" panose="020F0502020204030204" pitchFamily="34" charset="0"/>
              </a:defRPr>
            </a:lvl1pPr>
            <a:lvl2pPr marL="569076" lvl="1" indent="-251065" defTabSz="914035">
              <a:spcBef>
                <a:spcPts val="0"/>
              </a:spcBef>
              <a:buFont typeface="Arial" pitchFamily="34" charset="0"/>
              <a:buChar char="–"/>
              <a:defRPr sz="2000">
                <a:latin typeface="Calibri" panose="020F0502020204030204" pitchFamily="34" charset="0"/>
              </a:defRPr>
            </a:lvl2pPr>
            <a:lvl3pPr marL="694052" indent="-191925" defTabSz="914035">
              <a:spcBef>
                <a:spcPts val="432"/>
              </a:spcBef>
              <a:buFont typeface="Arial" pitchFamily="34" charset="0"/>
              <a:buChar char="•"/>
              <a:defRPr>
                <a:latin typeface="Calibri" panose="020F0502020204030204" pitchFamily="34" charset="0"/>
              </a:defRPr>
            </a:lvl3pPr>
            <a:lvl4pPr marL="945116" indent="-251065" defTabSz="914035">
              <a:spcBef>
                <a:spcPts val="432"/>
              </a:spcBef>
              <a:buFont typeface="Arial" pitchFamily="34" charset="0"/>
              <a:buChar char="–"/>
              <a:defRPr>
                <a:latin typeface="Calibri" panose="020F0502020204030204" pitchFamily="34" charset="0"/>
              </a:defRPr>
            </a:lvl4pPr>
            <a:lvl5pPr marL="1197294" indent="-252181" defTabSz="914035">
              <a:spcBef>
                <a:spcPts val="432"/>
              </a:spcBef>
              <a:buFont typeface="Arial" pitchFamily="34" charset="0"/>
              <a:buChar char="»"/>
              <a:defRPr>
                <a:latin typeface="Calibri" panose="020F0502020204030204" pitchFamily="34" charset="0"/>
              </a:defRPr>
            </a:lvl5pPr>
            <a:lvl6pPr marL="2513594" indent="-228507" defTabSz="914035">
              <a:spcBef>
                <a:spcPct val="20000"/>
              </a:spcBef>
              <a:buFont typeface="Arial" pitchFamily="34" charset="0"/>
              <a:buChar char="•"/>
              <a:defRPr sz="2000"/>
            </a:lvl6pPr>
            <a:lvl7pPr marL="2970612" indent="-228507" defTabSz="914035">
              <a:spcBef>
                <a:spcPct val="20000"/>
              </a:spcBef>
              <a:buFont typeface="Arial" pitchFamily="34" charset="0"/>
              <a:buChar char="•"/>
              <a:defRPr sz="2000"/>
            </a:lvl7pPr>
            <a:lvl8pPr marL="3427628" indent="-228507" defTabSz="914035">
              <a:spcBef>
                <a:spcPct val="20000"/>
              </a:spcBef>
              <a:buFont typeface="Arial" pitchFamily="34" charset="0"/>
              <a:buChar char="•"/>
              <a:defRPr sz="2000"/>
            </a:lvl8pPr>
            <a:lvl9pPr marL="3884646" indent="-228507" defTabSz="914035">
              <a:spcBef>
                <a:spcPct val="20000"/>
              </a:spcBef>
              <a:buFont typeface="Arial" pitchFamily="34" charset="0"/>
              <a:buChar char="•"/>
              <a:defRPr sz="2000"/>
            </a:lvl9pPr>
          </a:lstStyle>
          <a:p>
            <a:r>
              <a:rPr lang="nb-NO" dirty="0"/>
              <a:t>Åpne formater </a:t>
            </a:r>
          </a:p>
          <a:p>
            <a:pPr lvl="1"/>
            <a:r>
              <a:rPr lang="nb-NO" dirty="0"/>
              <a:t>Også konverteringsreglene</a:t>
            </a:r>
          </a:p>
          <a:p>
            <a:r>
              <a:rPr lang="nb-NO" dirty="0"/>
              <a:t>Ekstremt fleksibelt</a:t>
            </a:r>
          </a:p>
          <a:p>
            <a:r>
              <a:rPr lang="nb-NO" dirty="0"/>
              <a:t>Generell W3C-teknologi</a:t>
            </a:r>
          </a:p>
          <a:p>
            <a:r>
              <a:rPr lang="nb-NO" dirty="0"/>
              <a:t>Får kobling til generelle IT-standarder på kjøpet</a:t>
            </a:r>
          </a:p>
          <a:p>
            <a:pPr lvl="1"/>
            <a:r>
              <a:rPr lang="nb-NO" dirty="0" err="1"/>
              <a:t>Geospatial</a:t>
            </a:r>
            <a:r>
              <a:rPr lang="nb-NO" dirty="0"/>
              <a:t> Knowledge </a:t>
            </a:r>
            <a:r>
              <a:rPr lang="nb-NO" dirty="0" err="1"/>
              <a:t>Infrastructures</a:t>
            </a:r>
            <a:endParaRPr lang="nb-NO" dirty="0"/>
          </a:p>
          <a:p>
            <a:r>
              <a:rPr lang="nb-NO" dirty="0"/>
              <a:t>Gjenbruk av teknologi for andre leveranser:</a:t>
            </a:r>
          </a:p>
          <a:p>
            <a:pPr lvl="1"/>
            <a:r>
              <a:rPr lang="nb-NO" dirty="0"/>
              <a:t>Luftfartshindre, Ledningsregister, ISAD-klassifisering, Tilstandsindikatorer…</a:t>
            </a:r>
          </a:p>
        </p:txBody>
      </p:sp>
      <p:pic>
        <p:nvPicPr>
          <p:cNvPr id="29" name="Bilde 28">
            <a:extLst>
              <a:ext uri="{FF2B5EF4-FFF2-40B4-BE49-F238E27FC236}">
                <a16:creationId xmlns:a16="http://schemas.microsoft.com/office/drawing/2014/main" id="{CFBEBD5D-55CB-442F-8CB9-1E28FA742D57}"/>
              </a:ext>
            </a:extLst>
          </p:cNvPr>
          <p:cNvPicPr>
            <a:picLocks noChangeAspect="1"/>
          </p:cNvPicPr>
          <p:nvPr/>
        </p:nvPicPr>
        <p:blipFill>
          <a:blip r:embed="rId7"/>
          <a:stretch>
            <a:fillRect/>
          </a:stretch>
        </p:blipFill>
        <p:spPr>
          <a:xfrm>
            <a:off x="3287688" y="3821572"/>
            <a:ext cx="2016224" cy="2607880"/>
          </a:xfrm>
          <a:prstGeom prst="rect">
            <a:avLst/>
          </a:prstGeom>
        </p:spPr>
      </p:pic>
    </p:spTree>
    <p:extLst>
      <p:ext uri="{BB962C8B-B14F-4D97-AF65-F5344CB8AC3E}">
        <p14:creationId xmlns:p14="http://schemas.microsoft.com/office/powerpoint/2010/main" val="177208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5520" y="1116302"/>
            <a:ext cx="9916613" cy="502024"/>
          </a:xfrm>
        </p:spPr>
        <p:txBody>
          <a:bodyPr vert="horz" lIns="0" tIns="0" rIns="0" bIns="0" rtlCol="0" anchor="t">
            <a:normAutofit fontScale="90000"/>
          </a:bodyPr>
          <a:lstStyle/>
          <a:p>
            <a:r>
              <a:rPr lang="en-US" sz="4267" dirty="0" err="1"/>
              <a:t>Gjennomføring</a:t>
            </a:r>
            <a:endParaRPr lang="en-US" sz="4267" dirty="0"/>
          </a:p>
        </p:txBody>
      </p:sp>
      <p:sp>
        <p:nvSpPr>
          <p:cNvPr id="3" name="Undertittel 2">
            <a:extLst>
              <a:ext uri="{FF2B5EF4-FFF2-40B4-BE49-F238E27FC236}">
                <a16:creationId xmlns:a16="http://schemas.microsoft.com/office/drawing/2014/main" id="{565A9377-9D67-4A6F-9CF7-D182AAEA4FD3}"/>
              </a:ext>
            </a:extLst>
          </p:cNvPr>
          <p:cNvSpPr>
            <a:spLocks noGrp="1"/>
          </p:cNvSpPr>
          <p:nvPr>
            <p:ph type="subTitle" idx="1"/>
          </p:nvPr>
        </p:nvSpPr>
        <p:spPr>
          <a:xfrm>
            <a:off x="1775520" y="850123"/>
            <a:ext cx="9916613" cy="339502"/>
          </a:xfrm>
        </p:spPr>
        <p:txBody>
          <a:bodyPr/>
          <a:lstStyle/>
          <a:p>
            <a:r>
              <a:rPr lang="nb-NO" dirty="0" err="1"/>
              <a:t>Proof</a:t>
            </a:r>
            <a:r>
              <a:rPr lang="nb-NO" dirty="0"/>
              <a:t> of </a:t>
            </a:r>
            <a:r>
              <a:rPr lang="nb-NO" dirty="0" err="1"/>
              <a:t>Concept</a:t>
            </a:r>
            <a:endParaRPr lang="nb-NO" dirty="0"/>
          </a:p>
        </p:txBody>
      </p:sp>
      <p:sp>
        <p:nvSpPr>
          <p:cNvPr id="15" name="Rektangel 14">
            <a:extLst>
              <a:ext uri="{FF2B5EF4-FFF2-40B4-BE49-F238E27FC236}">
                <a16:creationId xmlns:a16="http://schemas.microsoft.com/office/drawing/2014/main" id="{008EE7B9-12E5-5A19-ABB7-86B828118DA6}"/>
              </a:ext>
            </a:extLst>
          </p:cNvPr>
          <p:cNvSpPr/>
          <p:nvPr/>
        </p:nvSpPr>
        <p:spPr>
          <a:xfrm>
            <a:off x="1051627" y="2355843"/>
            <a:ext cx="2304632" cy="73170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b-NO" sz="1600" b="1" dirty="0">
                <a:latin typeface="Arial" panose="020B0604020202020204" pitchFamily="34" charset="0"/>
                <a:cs typeface="Arial" panose="020B0604020202020204" pitchFamily="34" charset="0"/>
              </a:rPr>
              <a:t>Oppsett av miljø</a:t>
            </a:r>
            <a:endParaRPr lang="sv-SE" sz="1600" b="1" dirty="0">
              <a:latin typeface="Arial" panose="020B0604020202020204" pitchFamily="34" charset="0"/>
              <a:cs typeface="Arial" panose="020B0604020202020204" pitchFamily="34" charset="0"/>
            </a:endParaRPr>
          </a:p>
        </p:txBody>
      </p:sp>
      <p:sp>
        <p:nvSpPr>
          <p:cNvPr id="16" name="Rektangel 15">
            <a:extLst>
              <a:ext uri="{FF2B5EF4-FFF2-40B4-BE49-F238E27FC236}">
                <a16:creationId xmlns:a16="http://schemas.microsoft.com/office/drawing/2014/main" id="{FA2AB173-AFEC-6623-E4DA-BA4BF059951D}"/>
              </a:ext>
            </a:extLst>
          </p:cNvPr>
          <p:cNvSpPr/>
          <p:nvPr/>
        </p:nvSpPr>
        <p:spPr>
          <a:xfrm>
            <a:off x="3502739" y="2360606"/>
            <a:ext cx="2304632" cy="73170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sv-SE" sz="1600" b="1" dirty="0">
                <a:latin typeface="Arial" panose="020B0604020202020204" pitchFamily="34" charset="0"/>
                <a:cs typeface="Arial" panose="020B0604020202020204" pitchFamily="34" charset="0"/>
              </a:rPr>
              <a:t>Etablering av ontologier</a:t>
            </a:r>
          </a:p>
        </p:txBody>
      </p:sp>
      <p:sp>
        <p:nvSpPr>
          <p:cNvPr id="17" name="Rektangel 16">
            <a:extLst>
              <a:ext uri="{FF2B5EF4-FFF2-40B4-BE49-F238E27FC236}">
                <a16:creationId xmlns:a16="http://schemas.microsoft.com/office/drawing/2014/main" id="{284C3F01-CFD9-E51A-8041-8F467D0B1605}"/>
              </a:ext>
            </a:extLst>
          </p:cNvPr>
          <p:cNvSpPr/>
          <p:nvPr/>
        </p:nvSpPr>
        <p:spPr>
          <a:xfrm>
            <a:off x="5953851" y="2360606"/>
            <a:ext cx="2304632" cy="73170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sv-SE" sz="1600" b="1" dirty="0">
                <a:latin typeface="Arial" panose="020B0604020202020204" pitchFamily="34" charset="0"/>
                <a:cs typeface="Arial" panose="020B0604020202020204" pitchFamily="34" charset="0"/>
              </a:rPr>
              <a:t>Etablering av alignment-ontologier</a:t>
            </a:r>
          </a:p>
        </p:txBody>
      </p:sp>
      <p:sp>
        <p:nvSpPr>
          <p:cNvPr id="18" name="Rektangel 17">
            <a:extLst>
              <a:ext uri="{FF2B5EF4-FFF2-40B4-BE49-F238E27FC236}">
                <a16:creationId xmlns:a16="http://schemas.microsoft.com/office/drawing/2014/main" id="{725DFDA1-0D10-1A76-4C3E-57C98F890750}"/>
              </a:ext>
            </a:extLst>
          </p:cNvPr>
          <p:cNvSpPr/>
          <p:nvPr/>
        </p:nvSpPr>
        <p:spPr>
          <a:xfrm>
            <a:off x="1051627" y="3128149"/>
            <a:ext cx="2304632" cy="14870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sv-SE" sz="1600" dirty="0">
                <a:solidFill>
                  <a:schemeClr val="tx1"/>
                </a:solidFill>
              </a:rPr>
              <a:t>Azure</a:t>
            </a:r>
          </a:p>
          <a:p>
            <a:pPr marL="285750" indent="-285750">
              <a:buFont typeface="Arial" panose="020B0604020202020204" pitchFamily="34" charset="0"/>
              <a:buChar char="•"/>
            </a:pPr>
            <a:r>
              <a:rPr lang="sv-SE" sz="1600" dirty="0">
                <a:solidFill>
                  <a:schemeClr val="tx1"/>
                </a:solidFill>
              </a:rPr>
              <a:t>TNE</a:t>
            </a:r>
          </a:p>
          <a:p>
            <a:pPr marL="285750" indent="-285750">
              <a:buFont typeface="Arial" panose="020B0604020202020204" pitchFamily="34" charset="0"/>
              <a:buChar char="•"/>
            </a:pPr>
            <a:r>
              <a:rPr lang="sv-SE" sz="1600" dirty="0">
                <a:solidFill>
                  <a:schemeClr val="tx1"/>
                </a:solidFill>
              </a:rPr>
              <a:t>Dataflyt NVDB-TNE</a:t>
            </a:r>
          </a:p>
        </p:txBody>
      </p:sp>
      <p:sp>
        <p:nvSpPr>
          <p:cNvPr id="19" name="Rektangel 18">
            <a:extLst>
              <a:ext uri="{FF2B5EF4-FFF2-40B4-BE49-F238E27FC236}">
                <a16:creationId xmlns:a16="http://schemas.microsoft.com/office/drawing/2014/main" id="{E698945A-81B9-CE78-F13C-0A0417B0B08F}"/>
              </a:ext>
            </a:extLst>
          </p:cNvPr>
          <p:cNvSpPr/>
          <p:nvPr/>
        </p:nvSpPr>
        <p:spPr>
          <a:xfrm>
            <a:off x="3502739" y="3139874"/>
            <a:ext cx="2304632" cy="14870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sv-SE" sz="1600">
                <a:solidFill>
                  <a:schemeClr val="tx1"/>
                </a:solidFill>
              </a:rPr>
              <a:t>NVDB</a:t>
            </a:r>
          </a:p>
          <a:p>
            <a:pPr marL="285750" indent="-285750">
              <a:buFont typeface="Arial" panose="020B0604020202020204" pitchFamily="34" charset="0"/>
              <a:buChar char="•"/>
            </a:pPr>
            <a:r>
              <a:rPr lang="sv-SE" sz="1600">
                <a:solidFill>
                  <a:schemeClr val="tx1"/>
                </a:solidFill>
              </a:rPr>
              <a:t>TNE</a:t>
            </a:r>
          </a:p>
          <a:p>
            <a:pPr marL="285750" indent="-285750">
              <a:buFont typeface="Arial" panose="020B0604020202020204" pitchFamily="34" charset="0"/>
              <a:buChar char="•"/>
            </a:pPr>
            <a:r>
              <a:rPr lang="sv-SE" sz="1600">
                <a:solidFill>
                  <a:schemeClr val="tx1"/>
                </a:solidFill>
              </a:rPr>
              <a:t>INSPIRE</a:t>
            </a:r>
          </a:p>
          <a:p>
            <a:pPr marL="285750" indent="-285750">
              <a:buFont typeface="Arial" panose="020B0604020202020204" pitchFamily="34" charset="0"/>
              <a:buChar char="•"/>
            </a:pPr>
            <a:r>
              <a:rPr lang="sv-SE" sz="1600">
                <a:solidFill>
                  <a:schemeClr val="tx1"/>
                </a:solidFill>
              </a:rPr>
              <a:t>TN-ITS</a:t>
            </a:r>
          </a:p>
        </p:txBody>
      </p:sp>
      <p:sp>
        <p:nvSpPr>
          <p:cNvPr id="20" name="Rektangel 19">
            <a:extLst>
              <a:ext uri="{FF2B5EF4-FFF2-40B4-BE49-F238E27FC236}">
                <a16:creationId xmlns:a16="http://schemas.microsoft.com/office/drawing/2014/main" id="{CA9EE89A-67B8-F08A-1158-5B06403152B6}"/>
              </a:ext>
            </a:extLst>
          </p:cNvPr>
          <p:cNvSpPr/>
          <p:nvPr/>
        </p:nvSpPr>
        <p:spPr>
          <a:xfrm>
            <a:off x="5953851" y="3139875"/>
            <a:ext cx="2304632" cy="14870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sv-SE" sz="1600">
                <a:solidFill>
                  <a:schemeClr val="tx1"/>
                </a:solidFill>
              </a:rPr>
              <a:t>NVDB -- TNE</a:t>
            </a:r>
          </a:p>
          <a:p>
            <a:pPr marL="285750" indent="-285750">
              <a:buFont typeface="Arial" panose="020B0604020202020204" pitchFamily="34" charset="0"/>
              <a:buChar char="•"/>
            </a:pPr>
            <a:r>
              <a:rPr lang="sv-SE" sz="1600">
                <a:solidFill>
                  <a:schemeClr val="tx1"/>
                </a:solidFill>
              </a:rPr>
              <a:t>NVDB -- INSPIRE</a:t>
            </a:r>
          </a:p>
          <a:p>
            <a:pPr marL="285750" indent="-285750">
              <a:buFont typeface="Arial" panose="020B0604020202020204" pitchFamily="34" charset="0"/>
              <a:buChar char="•"/>
            </a:pPr>
            <a:r>
              <a:rPr lang="sv-SE" sz="1600">
                <a:solidFill>
                  <a:schemeClr val="tx1"/>
                </a:solidFill>
              </a:rPr>
              <a:t>NVDB – TN-ITS</a:t>
            </a:r>
          </a:p>
          <a:p>
            <a:pPr marL="285750" indent="-285750">
              <a:buFont typeface="Arial" panose="020B0604020202020204" pitchFamily="34" charset="0"/>
              <a:buChar char="•"/>
            </a:pPr>
            <a:r>
              <a:rPr lang="sv-SE" sz="1600">
                <a:solidFill>
                  <a:schemeClr val="tx1"/>
                </a:solidFill>
              </a:rPr>
              <a:t>Excel </a:t>
            </a:r>
            <a:r>
              <a:rPr lang="sv-SE" sz="1600">
                <a:solidFill>
                  <a:schemeClr val="tx1"/>
                </a:solidFill>
                <a:sym typeface="Wingdings" panose="05000000000000000000" pitchFamily="2" charset="2"/>
              </a:rPr>
              <a:t> </a:t>
            </a:r>
            <a:r>
              <a:rPr lang="sv-SE" sz="1600" err="1">
                <a:solidFill>
                  <a:schemeClr val="tx1"/>
                </a:solidFill>
                <a:sym typeface="Wingdings" panose="05000000000000000000" pitchFamily="2" charset="2"/>
              </a:rPr>
              <a:t>TopbraidComposer</a:t>
            </a:r>
            <a:endParaRPr lang="sv-SE" sz="1600">
              <a:solidFill>
                <a:schemeClr val="tx1"/>
              </a:solidFill>
            </a:endParaRPr>
          </a:p>
        </p:txBody>
      </p:sp>
      <p:sp>
        <p:nvSpPr>
          <p:cNvPr id="21" name="Rektangel 20">
            <a:extLst>
              <a:ext uri="{FF2B5EF4-FFF2-40B4-BE49-F238E27FC236}">
                <a16:creationId xmlns:a16="http://schemas.microsoft.com/office/drawing/2014/main" id="{7E191D2D-304B-250A-8FB2-5B5E2CA1403D}"/>
              </a:ext>
            </a:extLst>
          </p:cNvPr>
          <p:cNvSpPr/>
          <p:nvPr/>
        </p:nvSpPr>
        <p:spPr>
          <a:xfrm>
            <a:off x="8400256" y="2348880"/>
            <a:ext cx="2304632" cy="73170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sv-SE" sz="1600" b="1">
                <a:latin typeface="Arial" panose="020B0604020202020204" pitchFamily="34" charset="0"/>
                <a:cs typeface="Arial" panose="020B0604020202020204" pitchFamily="34" charset="0"/>
              </a:rPr>
              <a:t>SPARQL</a:t>
            </a:r>
          </a:p>
        </p:txBody>
      </p:sp>
      <p:sp>
        <p:nvSpPr>
          <p:cNvPr id="22" name="Rektangel 21">
            <a:extLst>
              <a:ext uri="{FF2B5EF4-FFF2-40B4-BE49-F238E27FC236}">
                <a16:creationId xmlns:a16="http://schemas.microsoft.com/office/drawing/2014/main" id="{9B37EEFC-AD24-6B92-3C45-39927F4E88F9}"/>
              </a:ext>
            </a:extLst>
          </p:cNvPr>
          <p:cNvSpPr/>
          <p:nvPr/>
        </p:nvSpPr>
        <p:spPr>
          <a:xfrm>
            <a:off x="8400256" y="3137674"/>
            <a:ext cx="2304632" cy="14870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sv-SE" sz="1600">
                <a:solidFill>
                  <a:schemeClr val="tx1"/>
                </a:solidFill>
              </a:rPr>
              <a:t>Konvertering</a:t>
            </a:r>
          </a:p>
          <a:p>
            <a:pPr marL="285750" indent="-285750">
              <a:buFont typeface="Arial" panose="020B0604020202020204" pitchFamily="34" charset="0"/>
              <a:buChar char="•"/>
            </a:pPr>
            <a:r>
              <a:rPr lang="sv-SE" sz="1600">
                <a:solidFill>
                  <a:schemeClr val="tx1"/>
                </a:solidFill>
              </a:rPr>
              <a:t>Output</a:t>
            </a:r>
          </a:p>
        </p:txBody>
      </p:sp>
      <p:sp>
        <p:nvSpPr>
          <p:cNvPr id="23" name="Rektangel 22">
            <a:extLst>
              <a:ext uri="{FF2B5EF4-FFF2-40B4-BE49-F238E27FC236}">
                <a16:creationId xmlns:a16="http://schemas.microsoft.com/office/drawing/2014/main" id="{3421D548-AF4B-8E29-802A-F61B275EDBB4}"/>
              </a:ext>
            </a:extLst>
          </p:cNvPr>
          <p:cNvSpPr/>
          <p:nvPr/>
        </p:nvSpPr>
        <p:spPr>
          <a:xfrm>
            <a:off x="1051627" y="4809613"/>
            <a:ext cx="9653261" cy="809625"/>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r>
              <a:rPr lang="sv-SE" sz="1600" b="1" dirty="0">
                <a:solidFill>
                  <a:schemeClr val="bg1"/>
                </a:solidFill>
                <a:latin typeface="Arial"/>
                <a:cs typeface="Arial"/>
              </a:rPr>
              <a:t>INSPIRE: Alle objekter i Lillehammer kommune</a:t>
            </a:r>
          </a:p>
          <a:p>
            <a:r>
              <a:rPr lang="sv-SE" sz="1600" b="1" dirty="0">
                <a:solidFill>
                  <a:schemeClr val="bg1"/>
                </a:solidFill>
                <a:latin typeface="Arial"/>
                <a:cs typeface="Arial"/>
              </a:rPr>
              <a:t>TN-ITS: Endringsdata for hele Norge</a:t>
            </a:r>
            <a:endParaRPr lang="sv-SE" sz="1600" b="1" dirty="0">
              <a:solidFill>
                <a:schemeClr val="bg1"/>
              </a:solidFill>
              <a:latin typeface="Arial" panose="020B0604020202020204" pitchFamily="34" charset="0"/>
              <a:cs typeface="Arial" panose="020B0604020202020204" pitchFamily="34" charset="0"/>
            </a:endParaRPr>
          </a:p>
        </p:txBody>
      </p:sp>
      <p:sp>
        <p:nvSpPr>
          <p:cNvPr id="24" name="Pil: høyre 23">
            <a:extLst>
              <a:ext uri="{FF2B5EF4-FFF2-40B4-BE49-F238E27FC236}">
                <a16:creationId xmlns:a16="http://schemas.microsoft.com/office/drawing/2014/main" id="{540AF4A7-599E-F48A-99AA-FCC63EE3976F}"/>
              </a:ext>
            </a:extLst>
          </p:cNvPr>
          <p:cNvSpPr/>
          <p:nvPr/>
        </p:nvSpPr>
        <p:spPr>
          <a:xfrm>
            <a:off x="3224071" y="2605053"/>
            <a:ext cx="288194" cy="328706"/>
          </a:xfrm>
          <a:prstGeom prst="rightArrow">
            <a:avLst>
              <a:gd name="adj1" fmla="val 21022"/>
              <a:gd name="adj2" fmla="val 5991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25" name="Pil: høyre 24">
            <a:extLst>
              <a:ext uri="{FF2B5EF4-FFF2-40B4-BE49-F238E27FC236}">
                <a16:creationId xmlns:a16="http://schemas.microsoft.com/office/drawing/2014/main" id="{9043C693-EDDE-52B8-6CC1-59A93FBF610E}"/>
              </a:ext>
            </a:extLst>
          </p:cNvPr>
          <p:cNvSpPr/>
          <p:nvPr/>
        </p:nvSpPr>
        <p:spPr>
          <a:xfrm>
            <a:off x="5670475" y="2605053"/>
            <a:ext cx="288194" cy="328706"/>
          </a:xfrm>
          <a:prstGeom prst="rightArrow">
            <a:avLst>
              <a:gd name="adj1" fmla="val 21022"/>
              <a:gd name="adj2" fmla="val 5991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
        <p:nvSpPr>
          <p:cNvPr id="26" name="Pil: høyre 25">
            <a:extLst>
              <a:ext uri="{FF2B5EF4-FFF2-40B4-BE49-F238E27FC236}">
                <a16:creationId xmlns:a16="http://schemas.microsoft.com/office/drawing/2014/main" id="{F787790A-EE44-49EA-FC7B-EF4BBA91EA49}"/>
              </a:ext>
            </a:extLst>
          </p:cNvPr>
          <p:cNvSpPr/>
          <p:nvPr/>
        </p:nvSpPr>
        <p:spPr>
          <a:xfrm>
            <a:off x="8122510" y="2623031"/>
            <a:ext cx="288194" cy="328706"/>
          </a:xfrm>
          <a:prstGeom prst="rightArrow">
            <a:avLst>
              <a:gd name="adj1" fmla="val 21022"/>
              <a:gd name="adj2" fmla="val 59915"/>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42768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ktangel 19">
            <a:extLst>
              <a:ext uri="{FF2B5EF4-FFF2-40B4-BE49-F238E27FC236}">
                <a16:creationId xmlns:a16="http://schemas.microsoft.com/office/drawing/2014/main" id="{FACAB852-5D2D-4047-B7AA-005FBAFEECE5}"/>
              </a:ext>
            </a:extLst>
          </p:cNvPr>
          <p:cNvSpPr/>
          <p:nvPr/>
        </p:nvSpPr>
        <p:spPr>
          <a:xfrm>
            <a:off x="5879976" y="6196910"/>
            <a:ext cx="6102551" cy="598589"/>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p>
            <a:r>
              <a:rPr lang="nb-NO" sz="1000" kern="0" dirty="0">
                <a:solidFill>
                  <a:prstClr val="black"/>
                </a:solidFill>
                <a:latin typeface="Arial Nova" panose="020B0504020202020204" pitchFamily="34" charset="0"/>
                <a:cs typeface="Calibri" panose="020F0502020204030204" pitchFamily="34" charset="0"/>
              </a:rPr>
              <a:t>Jetlund, K., et al. (2019). "</a:t>
            </a:r>
            <a:r>
              <a:rPr lang="nb-NO" sz="1000" kern="0" dirty="0" err="1">
                <a:solidFill>
                  <a:prstClr val="black"/>
                </a:solidFill>
                <a:latin typeface="Arial Nova" panose="020B0504020202020204" pitchFamily="34" charset="0"/>
                <a:cs typeface="Calibri" panose="020F0502020204030204" pitchFamily="34" charset="0"/>
              </a:rPr>
              <a:t>Adapted</a:t>
            </a:r>
            <a:r>
              <a:rPr lang="nb-NO" sz="1000" kern="0" dirty="0">
                <a:solidFill>
                  <a:prstClr val="black"/>
                </a:solidFill>
                <a:latin typeface="Arial Nova" panose="020B0504020202020204" pitchFamily="34" charset="0"/>
                <a:cs typeface="Calibri" panose="020F0502020204030204" pitchFamily="34" charset="0"/>
              </a:rPr>
              <a:t> Rules for UML </a:t>
            </a:r>
            <a:r>
              <a:rPr lang="nb-NO" sz="1000" kern="0" dirty="0" err="1">
                <a:solidFill>
                  <a:prstClr val="black"/>
                </a:solidFill>
                <a:latin typeface="Arial Nova" panose="020B0504020202020204" pitchFamily="34" charset="0"/>
                <a:cs typeface="Calibri" panose="020F0502020204030204" pitchFamily="34" charset="0"/>
              </a:rPr>
              <a:t>Modelling</a:t>
            </a:r>
            <a:r>
              <a:rPr lang="nb-NO" sz="1000" kern="0" dirty="0">
                <a:solidFill>
                  <a:prstClr val="black"/>
                </a:solidFill>
                <a:latin typeface="Arial Nova" panose="020B0504020202020204" pitchFamily="34" charset="0"/>
                <a:cs typeface="Calibri" panose="020F0502020204030204" pitchFamily="34" charset="0"/>
              </a:rPr>
              <a:t> of </a:t>
            </a:r>
            <a:r>
              <a:rPr lang="nb-NO" sz="1000" kern="0" dirty="0" err="1">
                <a:solidFill>
                  <a:prstClr val="black"/>
                </a:solidFill>
                <a:latin typeface="Arial Nova" panose="020B0504020202020204" pitchFamily="34" charset="0"/>
                <a:cs typeface="Calibri" panose="020F0502020204030204" pitchFamily="34" charset="0"/>
              </a:rPr>
              <a:t>Geospatial</a:t>
            </a:r>
            <a:r>
              <a:rPr lang="nb-NO" sz="1000" kern="0" dirty="0">
                <a:solidFill>
                  <a:prstClr val="black"/>
                </a:solidFill>
                <a:latin typeface="Arial Nova" panose="020B0504020202020204" pitchFamily="34" charset="0"/>
                <a:cs typeface="Calibri" panose="020F0502020204030204" pitchFamily="34" charset="0"/>
              </a:rPr>
              <a:t> Information for Model-Driven </a:t>
            </a:r>
            <a:r>
              <a:rPr lang="nb-NO" sz="1000" kern="0" dirty="0" err="1">
                <a:solidFill>
                  <a:prstClr val="black"/>
                </a:solidFill>
                <a:latin typeface="Arial Nova" panose="020B0504020202020204" pitchFamily="34" charset="0"/>
                <a:cs typeface="Calibri" panose="020F0502020204030204" pitchFamily="34" charset="0"/>
              </a:rPr>
              <a:t>Implementation</a:t>
            </a:r>
            <a:r>
              <a:rPr lang="nb-NO" sz="1000" kern="0" dirty="0">
                <a:solidFill>
                  <a:prstClr val="black"/>
                </a:solidFill>
                <a:latin typeface="Arial Nova" panose="020B0504020202020204" pitchFamily="34" charset="0"/>
                <a:cs typeface="Calibri" panose="020F0502020204030204" pitchFamily="34" charset="0"/>
              </a:rPr>
              <a:t> as OWL </a:t>
            </a:r>
            <a:r>
              <a:rPr lang="nb-NO" sz="1000" kern="0" dirty="0" err="1">
                <a:solidFill>
                  <a:prstClr val="black"/>
                </a:solidFill>
                <a:latin typeface="Arial Nova" panose="020B0504020202020204" pitchFamily="34" charset="0"/>
                <a:cs typeface="Calibri" panose="020F0502020204030204" pitchFamily="34" charset="0"/>
              </a:rPr>
              <a:t>Ontologies</a:t>
            </a:r>
            <a:r>
              <a:rPr lang="nb-NO" sz="1000" kern="0" dirty="0">
                <a:solidFill>
                  <a:prstClr val="black"/>
                </a:solidFill>
                <a:latin typeface="Arial Nova" panose="020B0504020202020204" pitchFamily="34" charset="0"/>
                <a:cs typeface="Calibri" panose="020F0502020204030204" pitchFamily="34" charset="0"/>
              </a:rPr>
              <a:t>." ISPRS International Journal of </a:t>
            </a:r>
            <a:r>
              <a:rPr lang="nb-NO" sz="1000" kern="0" dirty="0" err="1">
                <a:solidFill>
                  <a:prstClr val="black"/>
                </a:solidFill>
                <a:latin typeface="Arial Nova" panose="020B0504020202020204" pitchFamily="34" charset="0"/>
                <a:cs typeface="Calibri" panose="020F0502020204030204" pitchFamily="34" charset="0"/>
              </a:rPr>
              <a:t>Geo</a:t>
            </a:r>
            <a:r>
              <a:rPr lang="nb-NO" sz="1000" kern="0" dirty="0">
                <a:solidFill>
                  <a:prstClr val="black"/>
                </a:solidFill>
                <a:latin typeface="Arial Nova" panose="020B0504020202020204" pitchFamily="34" charset="0"/>
                <a:cs typeface="Calibri" panose="020F0502020204030204" pitchFamily="34" charset="0"/>
              </a:rPr>
              <a:t>-Information 8(9): 365.</a:t>
            </a:r>
            <a:endParaRPr lang="en-US" sz="1000" kern="0" dirty="0">
              <a:solidFill>
                <a:prstClr val="black"/>
              </a:solidFill>
              <a:latin typeface="Arial Nova" panose="020B0504020202020204" pitchFamily="34" charset="0"/>
              <a:cs typeface="Calibri" panose="020F0502020204030204" pitchFamily="34" charset="0"/>
            </a:endParaRPr>
          </a:p>
        </p:txBody>
      </p:sp>
      <p:pic>
        <p:nvPicPr>
          <p:cNvPr id="21" name="Plassholder for innhold 10">
            <a:extLst>
              <a:ext uri="{FF2B5EF4-FFF2-40B4-BE49-F238E27FC236}">
                <a16:creationId xmlns:a16="http://schemas.microsoft.com/office/drawing/2014/main" id="{7DCAAFA6-050E-487B-B93B-260E6FAB2DA8}"/>
              </a:ext>
            </a:extLst>
          </p:cNvPr>
          <p:cNvPicPr>
            <a:picLocks noChangeAspect="1"/>
          </p:cNvPicPr>
          <p:nvPr/>
        </p:nvPicPr>
        <p:blipFill>
          <a:blip r:embed="rId2"/>
          <a:stretch>
            <a:fillRect/>
          </a:stretch>
        </p:blipFill>
        <p:spPr>
          <a:xfrm>
            <a:off x="767408" y="1665641"/>
            <a:ext cx="8429815" cy="4502833"/>
          </a:xfrm>
          <a:prstGeom prst="rect">
            <a:avLst/>
          </a:prstGeom>
        </p:spPr>
      </p:pic>
      <p:sp>
        <p:nvSpPr>
          <p:cNvPr id="17" name="Tittel 16">
            <a:extLst>
              <a:ext uri="{FF2B5EF4-FFF2-40B4-BE49-F238E27FC236}">
                <a16:creationId xmlns:a16="http://schemas.microsoft.com/office/drawing/2014/main" id="{92102463-A40D-408D-9D94-FBB96D8876C7}"/>
              </a:ext>
            </a:extLst>
          </p:cNvPr>
          <p:cNvSpPr>
            <a:spLocks noGrp="1"/>
          </p:cNvSpPr>
          <p:nvPr>
            <p:ph type="ctrTitle"/>
          </p:nvPr>
        </p:nvSpPr>
        <p:spPr>
          <a:xfrm>
            <a:off x="1887569" y="1112325"/>
            <a:ext cx="9937732" cy="502024"/>
          </a:xfrm>
        </p:spPr>
        <p:txBody>
          <a:bodyPr>
            <a:normAutofit/>
          </a:bodyPr>
          <a:lstStyle/>
          <a:p>
            <a:r>
              <a:rPr lang="nb-NO" sz="3200" dirty="0"/>
              <a:t>Etablering av ontologier</a:t>
            </a:r>
          </a:p>
        </p:txBody>
      </p:sp>
      <p:pic>
        <p:nvPicPr>
          <p:cNvPr id="15" name="Bilde 14">
            <a:extLst>
              <a:ext uri="{FF2B5EF4-FFF2-40B4-BE49-F238E27FC236}">
                <a16:creationId xmlns:a16="http://schemas.microsoft.com/office/drawing/2014/main" id="{E78631E1-F740-4FB7-8D70-26505F82A2E2}"/>
              </a:ext>
            </a:extLst>
          </p:cNvPr>
          <p:cNvPicPr>
            <a:picLocks noChangeAspect="1"/>
          </p:cNvPicPr>
          <p:nvPr/>
        </p:nvPicPr>
        <p:blipFill>
          <a:blip r:embed="rId3"/>
          <a:stretch>
            <a:fillRect/>
          </a:stretch>
        </p:blipFill>
        <p:spPr>
          <a:xfrm>
            <a:off x="6242328" y="5149503"/>
            <a:ext cx="2371899" cy="443304"/>
          </a:xfrm>
          <a:prstGeom prst="rect">
            <a:avLst/>
          </a:prstGeom>
        </p:spPr>
      </p:pic>
      <p:pic>
        <p:nvPicPr>
          <p:cNvPr id="16" name="Picture 2">
            <a:extLst>
              <a:ext uri="{FF2B5EF4-FFF2-40B4-BE49-F238E27FC236}">
                <a16:creationId xmlns:a16="http://schemas.microsoft.com/office/drawing/2014/main" id="{9DDA2B30-E536-4B0C-986E-26BD1B38A0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4592" y="5070640"/>
            <a:ext cx="1368152" cy="548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tel 1">
            <a:extLst>
              <a:ext uri="{FF2B5EF4-FFF2-40B4-BE49-F238E27FC236}">
                <a16:creationId xmlns:a16="http://schemas.microsoft.com/office/drawing/2014/main" id="{F3828013-2EA5-49EF-A49C-5C32864D2E1F}"/>
              </a:ext>
            </a:extLst>
          </p:cNvPr>
          <p:cNvSpPr txBox="1">
            <a:spLocks/>
          </p:cNvSpPr>
          <p:nvPr/>
        </p:nvSpPr>
        <p:spPr>
          <a:xfrm>
            <a:off x="1288066" y="260350"/>
            <a:ext cx="9615867" cy="1325563"/>
          </a:xfrm>
          <a:prstGeom prst="rect">
            <a:avLst/>
          </a:prstGeom>
        </p:spPr>
        <p:txBody>
          <a:bodyPr vert="horz" lIns="0" tIns="0" rIns="0" bIns="0" rtlCol="0" anchor="t">
            <a:noAutofit/>
          </a:bodyPr>
          <a:lstStyle>
            <a:lvl1pPr algn="l" defTabSz="914035" rtl="0" eaLnBrk="1" latinLnBrk="0" hangingPunct="1">
              <a:spcBef>
                <a:spcPct val="0"/>
              </a:spcBef>
              <a:buNone/>
              <a:defRPr sz="2800" kern="1200">
                <a:solidFill>
                  <a:schemeClr val="tx1"/>
                </a:solidFill>
                <a:latin typeface="Calibri" panose="020F0502020204030204" pitchFamily="34" charset="0"/>
                <a:ea typeface="+mj-ea"/>
                <a:cs typeface="+mj-cs"/>
              </a:defRPr>
            </a:lvl1pPr>
          </a:lstStyle>
          <a:p>
            <a:endParaRPr lang="nb-NO" sz="4000" dirty="0"/>
          </a:p>
        </p:txBody>
      </p:sp>
      <p:pic>
        <p:nvPicPr>
          <p:cNvPr id="22" name="Picture 2">
            <a:extLst>
              <a:ext uri="{FF2B5EF4-FFF2-40B4-BE49-F238E27FC236}">
                <a16:creationId xmlns:a16="http://schemas.microsoft.com/office/drawing/2014/main" id="{74EC782D-6301-41DE-950B-C79240574C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827995" y="1131405"/>
            <a:ext cx="1257512" cy="13599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E4F04384-181C-4E6F-8960-4CB1299A3538}"/>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9354212" y="2774056"/>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9" name="Rektangel 8">
            <a:extLst>
              <a:ext uri="{FF2B5EF4-FFF2-40B4-BE49-F238E27FC236}">
                <a16:creationId xmlns:a16="http://schemas.microsoft.com/office/drawing/2014/main" id="{0D260DC1-C6BD-4EF0-8A6C-F392CBBA46B9}"/>
              </a:ext>
            </a:extLst>
          </p:cNvPr>
          <p:cNvSpPr/>
          <p:nvPr/>
        </p:nvSpPr>
        <p:spPr>
          <a:xfrm>
            <a:off x="4943872" y="3917057"/>
            <a:ext cx="3888432" cy="1960215"/>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58802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E9709C-48F5-496E-8957-97F88CB13210}"/>
              </a:ext>
            </a:extLst>
          </p:cNvPr>
          <p:cNvSpPr>
            <a:spLocks noGrp="1"/>
          </p:cNvSpPr>
          <p:nvPr>
            <p:ph type="ctrTitle"/>
          </p:nvPr>
        </p:nvSpPr>
        <p:spPr>
          <a:xfrm>
            <a:off x="1703512" y="1017749"/>
            <a:ext cx="9916613" cy="646040"/>
          </a:xfrm>
        </p:spPr>
        <p:txBody>
          <a:bodyPr>
            <a:normAutofit/>
          </a:bodyPr>
          <a:lstStyle/>
          <a:p>
            <a:r>
              <a:rPr lang="nb-NO" sz="3600" dirty="0"/>
              <a:t>Ontologier</a:t>
            </a:r>
          </a:p>
        </p:txBody>
      </p:sp>
      <p:sp>
        <p:nvSpPr>
          <p:cNvPr id="7" name="Text Placeholder 3">
            <a:extLst>
              <a:ext uri="{FF2B5EF4-FFF2-40B4-BE49-F238E27FC236}">
                <a16:creationId xmlns:a16="http://schemas.microsoft.com/office/drawing/2014/main" id="{99AC0500-AEDF-4C1C-8CA8-07DB53073110}"/>
              </a:ext>
            </a:extLst>
          </p:cNvPr>
          <p:cNvSpPr txBox="1">
            <a:spLocks/>
          </p:cNvSpPr>
          <p:nvPr/>
        </p:nvSpPr>
        <p:spPr>
          <a:xfrm>
            <a:off x="1055440" y="1929612"/>
            <a:ext cx="7056784" cy="4307700"/>
          </a:xfrm>
          <a:prstGeom prst="rect">
            <a:avLst/>
          </a:prstGeom>
        </p:spPr>
        <p:txBody>
          <a:bodyPr vert="horz" lIns="90000" tIns="46800" rIns="90000" bIns="46800" rtlCol="0">
            <a:noAutofit/>
          </a:bodyPr>
          <a:lstStyle>
            <a:lvl1pPr marL="302394" indent="-302394" algn="l" defTabSz="914035" rtl="0" eaLnBrk="1" latinLnBrk="0" hangingPunct="1">
              <a:spcBef>
                <a:spcPts val="432"/>
              </a:spcBef>
              <a:buClr>
                <a:srgbClr val="ED9300"/>
              </a:buClr>
              <a:buFont typeface="Arial" pitchFamily="34" charset="0"/>
              <a:buChar char="●"/>
              <a:defRPr sz="1800" kern="1200">
                <a:solidFill>
                  <a:schemeClr val="tx1"/>
                </a:solidFill>
                <a:latin typeface="Calibri" panose="020F0502020204030204" pitchFamily="34" charset="0"/>
                <a:ea typeface="+mn-ea"/>
                <a:cs typeface="+mn-cs"/>
              </a:defRPr>
            </a:lvl1pPr>
            <a:lvl2pPr marL="569076" indent="-251065" algn="l" defTabSz="914035" rtl="0" eaLnBrk="1" latinLnBrk="0" hangingPunct="1">
              <a:spcBef>
                <a:spcPts val="0"/>
              </a:spcBef>
              <a:buFont typeface="Arial" pitchFamily="34" charset="0"/>
              <a:buChar char="–"/>
              <a:defRPr sz="1800" kern="1200">
                <a:solidFill>
                  <a:schemeClr val="tx1"/>
                </a:solidFill>
                <a:latin typeface="Calibri" panose="020F0502020204030204" pitchFamily="34" charset="0"/>
                <a:ea typeface="+mn-ea"/>
                <a:cs typeface="+mn-cs"/>
              </a:defRPr>
            </a:lvl2pPr>
            <a:lvl3pPr marL="694052" indent="-19192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3pPr>
            <a:lvl4pPr marL="945116" indent="-25106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4pPr>
            <a:lvl5pPr marL="1197294" indent="-252181"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5pPr>
            <a:lvl6pPr marL="2513594"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12"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8"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46"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b-NO" dirty="0"/>
              <a:t>NVDB: </a:t>
            </a:r>
          </a:p>
          <a:p>
            <a:pPr lvl="1"/>
            <a:r>
              <a:rPr lang="nb-NO" dirty="0"/>
              <a:t>Ontologiserver </a:t>
            </a:r>
            <a:r>
              <a:rPr lang="nb-NO" dirty="0">
                <a:hlinkClick r:id="rId2"/>
              </a:rPr>
              <a:t>NVDB ontologier (vegvesen.no)</a:t>
            </a:r>
            <a:endParaRPr lang="nb-NO" dirty="0"/>
          </a:p>
          <a:p>
            <a:pPr lvl="1"/>
            <a:r>
              <a:rPr lang="nb-NO" dirty="0"/>
              <a:t>GraphDB m/SPARQL-endepunkt </a:t>
            </a:r>
            <a:r>
              <a:rPr lang="nb-NO" dirty="0">
                <a:hlinkClick r:id="rId3"/>
              </a:rPr>
              <a:t>GraphDB Workbench (vegvesen.no)</a:t>
            </a:r>
            <a:endParaRPr lang="nb-NO" dirty="0"/>
          </a:p>
          <a:p>
            <a:r>
              <a:rPr lang="nb-NO" dirty="0"/>
              <a:t>TN-ITS: </a:t>
            </a:r>
          </a:p>
          <a:p>
            <a:pPr lvl="1"/>
            <a:r>
              <a:rPr lang="nb-NO" dirty="0"/>
              <a:t>Eksperimentell ontologi på GitHub: </a:t>
            </a:r>
            <a:r>
              <a:rPr lang="en-US" dirty="0">
                <a:hlinkClick r:id="rId4"/>
              </a:rPr>
              <a:t>TN-ITS-Open/OWL at master · ERTICO-TN-ITS/TN-ITS-Open (github.com)</a:t>
            </a:r>
            <a:endParaRPr lang="nb-NO" dirty="0"/>
          </a:p>
          <a:p>
            <a:r>
              <a:rPr lang="nb-NO" dirty="0"/>
              <a:t>INSPIRE:</a:t>
            </a:r>
          </a:p>
          <a:p>
            <a:pPr lvl="1"/>
            <a:r>
              <a:rPr lang="nb-NO" dirty="0"/>
              <a:t>Ontologier etablert gjennom AR3NA-prosjektet: </a:t>
            </a:r>
            <a:r>
              <a:rPr lang="nb-NO" dirty="0" err="1">
                <a:hlinkClick r:id="rId5"/>
              </a:rPr>
              <a:t>inspire-eu-rdf</a:t>
            </a:r>
            <a:r>
              <a:rPr lang="nb-NO" dirty="0">
                <a:hlinkClick r:id="rId5"/>
              </a:rPr>
              <a:t>/</a:t>
            </a:r>
            <a:r>
              <a:rPr lang="nb-NO" dirty="0" err="1">
                <a:hlinkClick r:id="rId5"/>
              </a:rPr>
              <a:t>inspire-rdf-vocabularies</a:t>
            </a:r>
            <a:r>
              <a:rPr lang="nb-NO" dirty="0">
                <a:hlinkClick r:id="rId5"/>
              </a:rPr>
              <a:t>: RDF </a:t>
            </a:r>
            <a:r>
              <a:rPr lang="nb-NO" dirty="0" err="1">
                <a:hlinkClick r:id="rId5"/>
              </a:rPr>
              <a:t>Vocabularies</a:t>
            </a:r>
            <a:r>
              <a:rPr lang="nb-NO" dirty="0">
                <a:hlinkClick r:id="rId5"/>
              </a:rPr>
              <a:t> for INSPIRE </a:t>
            </a:r>
            <a:r>
              <a:rPr lang="nb-NO" dirty="0" err="1">
                <a:hlinkClick r:id="rId5"/>
              </a:rPr>
              <a:t>application</a:t>
            </a:r>
            <a:r>
              <a:rPr lang="nb-NO" dirty="0">
                <a:hlinkClick r:id="rId5"/>
              </a:rPr>
              <a:t> </a:t>
            </a:r>
            <a:r>
              <a:rPr lang="nb-NO" dirty="0" err="1">
                <a:hlinkClick r:id="rId5"/>
              </a:rPr>
              <a:t>schemas</a:t>
            </a:r>
            <a:r>
              <a:rPr lang="nb-NO" dirty="0">
                <a:hlinkClick r:id="rId5"/>
              </a:rPr>
              <a:t> (github.com)</a:t>
            </a:r>
            <a:endParaRPr lang="nb-NO" dirty="0"/>
          </a:p>
          <a:p>
            <a:pPr lvl="1"/>
            <a:r>
              <a:rPr lang="nb-NO" dirty="0"/>
              <a:t>Mangler TN. Generert egen ontologi: </a:t>
            </a:r>
            <a:r>
              <a:rPr lang="en-US" dirty="0">
                <a:hlinkClick r:id="rId6"/>
              </a:rPr>
              <a:t>TN-ITS-Open/OWL/inspire at master · ERTICO-TN-ITS/TN-ITS-Open (github.com)</a:t>
            </a:r>
            <a:endParaRPr lang="nb-NO" dirty="0"/>
          </a:p>
          <a:p>
            <a:endParaRPr lang="nb-NO" dirty="0"/>
          </a:p>
          <a:p>
            <a:r>
              <a:rPr lang="nb-NO" dirty="0"/>
              <a:t>NB! Scriptet for INSPIRE-TN kan brukes for andre ISO 19109-baserte standarder, for eksempel SOSI-modeller!</a:t>
            </a:r>
          </a:p>
        </p:txBody>
      </p:sp>
      <p:pic>
        <p:nvPicPr>
          <p:cNvPr id="9" name="Bilde 8">
            <a:extLst>
              <a:ext uri="{FF2B5EF4-FFF2-40B4-BE49-F238E27FC236}">
                <a16:creationId xmlns:a16="http://schemas.microsoft.com/office/drawing/2014/main" id="{1F0EF86E-0E85-4B03-A883-27BF4A6AADB1}"/>
              </a:ext>
            </a:extLst>
          </p:cNvPr>
          <p:cNvPicPr>
            <a:picLocks noChangeAspect="1"/>
          </p:cNvPicPr>
          <p:nvPr/>
        </p:nvPicPr>
        <p:blipFill>
          <a:blip r:embed="rId7"/>
          <a:stretch>
            <a:fillRect/>
          </a:stretch>
        </p:blipFill>
        <p:spPr>
          <a:xfrm>
            <a:off x="8976320" y="2939496"/>
            <a:ext cx="1343472" cy="1343472"/>
          </a:xfrm>
          <a:prstGeom prst="rect">
            <a:avLst/>
          </a:prstGeom>
        </p:spPr>
      </p:pic>
      <p:pic>
        <p:nvPicPr>
          <p:cNvPr id="15" name="Picture 4">
            <a:extLst>
              <a:ext uri="{FF2B5EF4-FFF2-40B4-BE49-F238E27FC236}">
                <a16:creationId xmlns:a16="http://schemas.microsoft.com/office/drawing/2014/main" id="{2781C9CC-65DD-4656-A3FE-67FF3F5316E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tretch>
            <a:fillRect/>
          </a:stretch>
        </p:blipFill>
        <p:spPr bwMode="auto">
          <a:xfrm>
            <a:off x="6668962" y="841171"/>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1064BDB2-CCA7-44DB-95A1-9E7EDE103DDC}"/>
              </a:ext>
            </a:extLst>
          </p:cNvPr>
          <p:cNvPicPr>
            <a:picLocks noChangeAspect="1"/>
          </p:cNvPicPr>
          <p:nvPr/>
        </p:nvPicPr>
        <p:blipFill>
          <a:blip r:embed="rId9"/>
          <a:stretch>
            <a:fillRect/>
          </a:stretch>
        </p:blipFill>
        <p:spPr>
          <a:xfrm>
            <a:off x="8400256" y="2244177"/>
            <a:ext cx="3052261" cy="570461"/>
          </a:xfrm>
          <a:prstGeom prst="rect">
            <a:avLst/>
          </a:prstGeom>
        </p:spPr>
      </p:pic>
      <p:sp>
        <p:nvSpPr>
          <p:cNvPr id="17" name="Bøyd pil 15">
            <a:extLst>
              <a:ext uri="{FF2B5EF4-FFF2-40B4-BE49-F238E27FC236}">
                <a16:creationId xmlns:a16="http://schemas.microsoft.com/office/drawing/2014/main" id="{DA760A0E-0A04-414B-96F8-1C7EB059CEB1}"/>
              </a:ext>
            </a:extLst>
          </p:cNvPr>
          <p:cNvSpPr/>
          <p:nvPr/>
        </p:nvSpPr>
        <p:spPr>
          <a:xfrm rot="5400000">
            <a:off x="8894933" y="1013252"/>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Tree>
    <p:extLst>
      <p:ext uri="{BB962C8B-B14F-4D97-AF65-F5344CB8AC3E}">
        <p14:creationId xmlns:p14="http://schemas.microsoft.com/office/powerpoint/2010/main" val="424741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Effect transition="in" filter="fade">
                                      <p:cBhvr>
                                        <p:cTn id="39"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e 18">
            <a:extLst>
              <a:ext uri="{FF2B5EF4-FFF2-40B4-BE49-F238E27FC236}">
                <a16:creationId xmlns:a16="http://schemas.microsoft.com/office/drawing/2014/main" id="{316876CB-9FFA-4FDA-812D-44D038D3E156}"/>
              </a:ext>
            </a:extLst>
          </p:cNvPr>
          <p:cNvPicPr>
            <a:picLocks noChangeAspect="1"/>
          </p:cNvPicPr>
          <p:nvPr/>
        </p:nvPicPr>
        <p:blipFill>
          <a:blip r:embed="rId2"/>
          <a:stretch>
            <a:fillRect/>
          </a:stretch>
        </p:blipFill>
        <p:spPr>
          <a:xfrm>
            <a:off x="1066830" y="2924944"/>
            <a:ext cx="4643255" cy="2578634"/>
          </a:xfrm>
          <a:prstGeom prst="rect">
            <a:avLst/>
          </a:prstGeom>
        </p:spPr>
      </p:pic>
      <p:sp>
        <p:nvSpPr>
          <p:cNvPr id="2" name="Tittel 1">
            <a:extLst>
              <a:ext uri="{FF2B5EF4-FFF2-40B4-BE49-F238E27FC236}">
                <a16:creationId xmlns:a16="http://schemas.microsoft.com/office/drawing/2014/main" id="{2BE9709C-48F5-496E-8957-97F88CB13210}"/>
              </a:ext>
            </a:extLst>
          </p:cNvPr>
          <p:cNvSpPr>
            <a:spLocks noGrp="1"/>
          </p:cNvSpPr>
          <p:nvPr>
            <p:ph type="ctrTitle"/>
          </p:nvPr>
        </p:nvSpPr>
        <p:spPr>
          <a:xfrm>
            <a:off x="1703512" y="1017749"/>
            <a:ext cx="9916613" cy="646040"/>
          </a:xfrm>
        </p:spPr>
        <p:txBody>
          <a:bodyPr>
            <a:normAutofit/>
          </a:bodyPr>
          <a:lstStyle/>
          <a:p>
            <a:r>
              <a:rPr lang="nb-NO" sz="3600" dirty="0"/>
              <a:t>GraphDB: NVDB</a:t>
            </a:r>
          </a:p>
        </p:txBody>
      </p:sp>
      <p:sp>
        <p:nvSpPr>
          <p:cNvPr id="13" name="TekstSylinder 12">
            <a:extLst>
              <a:ext uri="{FF2B5EF4-FFF2-40B4-BE49-F238E27FC236}">
                <a16:creationId xmlns:a16="http://schemas.microsoft.com/office/drawing/2014/main" id="{C653E3AD-06A3-4AAC-9B3C-8E2FD2AF10A2}"/>
              </a:ext>
            </a:extLst>
          </p:cNvPr>
          <p:cNvSpPr txBox="1"/>
          <p:nvPr/>
        </p:nvSpPr>
        <p:spPr>
          <a:xfrm>
            <a:off x="6662974" y="1864865"/>
            <a:ext cx="5308101" cy="369332"/>
          </a:xfrm>
          <a:prstGeom prst="rect">
            <a:avLst/>
          </a:prstGeom>
          <a:noFill/>
        </p:spPr>
        <p:txBody>
          <a:bodyPr wrap="square">
            <a:spAutoFit/>
          </a:bodyPr>
          <a:lstStyle/>
          <a:p>
            <a:r>
              <a:rPr lang="nb-NO" dirty="0">
                <a:hlinkClick r:id="rId3"/>
              </a:rPr>
              <a:t>Visual </a:t>
            </a:r>
            <a:r>
              <a:rPr lang="nb-NO" dirty="0" err="1">
                <a:hlinkClick r:id="rId3"/>
              </a:rPr>
              <a:t>graph</a:t>
            </a:r>
            <a:r>
              <a:rPr lang="nb-NO" dirty="0">
                <a:hlinkClick r:id="rId3"/>
              </a:rPr>
              <a:t> | GraphDB Workbench (vegvesen.no)</a:t>
            </a:r>
            <a:endParaRPr lang="nb-NO" dirty="0"/>
          </a:p>
        </p:txBody>
      </p:sp>
      <p:pic>
        <p:nvPicPr>
          <p:cNvPr id="11" name="Bilde 10">
            <a:extLst>
              <a:ext uri="{FF2B5EF4-FFF2-40B4-BE49-F238E27FC236}">
                <a16:creationId xmlns:a16="http://schemas.microsoft.com/office/drawing/2014/main" id="{23EC3C75-4F05-419B-8603-748F1995E860}"/>
              </a:ext>
            </a:extLst>
          </p:cNvPr>
          <p:cNvPicPr>
            <a:picLocks noChangeAspect="1"/>
          </p:cNvPicPr>
          <p:nvPr/>
        </p:nvPicPr>
        <p:blipFill>
          <a:blip r:embed="rId4"/>
          <a:stretch>
            <a:fillRect/>
          </a:stretch>
        </p:blipFill>
        <p:spPr>
          <a:xfrm>
            <a:off x="7197616" y="2231459"/>
            <a:ext cx="4404565" cy="4149080"/>
          </a:xfrm>
          <a:prstGeom prst="rect">
            <a:avLst/>
          </a:prstGeom>
        </p:spPr>
      </p:pic>
      <p:sp>
        <p:nvSpPr>
          <p:cNvPr id="18" name="TekstSylinder 17">
            <a:extLst>
              <a:ext uri="{FF2B5EF4-FFF2-40B4-BE49-F238E27FC236}">
                <a16:creationId xmlns:a16="http://schemas.microsoft.com/office/drawing/2014/main" id="{8B9F93BC-D7B1-4976-99D7-9F1DEE54FC40}"/>
              </a:ext>
            </a:extLst>
          </p:cNvPr>
          <p:cNvSpPr txBox="1"/>
          <p:nvPr/>
        </p:nvSpPr>
        <p:spPr>
          <a:xfrm>
            <a:off x="732722" y="5733256"/>
            <a:ext cx="6096000" cy="369332"/>
          </a:xfrm>
          <a:prstGeom prst="rect">
            <a:avLst/>
          </a:prstGeom>
          <a:noFill/>
        </p:spPr>
        <p:txBody>
          <a:bodyPr wrap="square">
            <a:spAutoFit/>
          </a:bodyPr>
          <a:lstStyle/>
          <a:p>
            <a:r>
              <a:rPr lang="nb-NO" dirty="0">
                <a:hlinkClick r:id="rId5"/>
              </a:rPr>
              <a:t>SPARQL Query &amp; Update | GraphDB Workbench (vegvesen.no)</a:t>
            </a:r>
            <a:endParaRPr lang="nb-NO" dirty="0"/>
          </a:p>
        </p:txBody>
      </p:sp>
      <p:pic>
        <p:nvPicPr>
          <p:cNvPr id="9" name="Bilde 8">
            <a:extLst>
              <a:ext uri="{FF2B5EF4-FFF2-40B4-BE49-F238E27FC236}">
                <a16:creationId xmlns:a16="http://schemas.microsoft.com/office/drawing/2014/main" id="{1F0EF86E-0E85-4B03-A883-27BF4A6AADB1}"/>
              </a:ext>
            </a:extLst>
          </p:cNvPr>
          <p:cNvPicPr>
            <a:picLocks noChangeAspect="1"/>
          </p:cNvPicPr>
          <p:nvPr/>
        </p:nvPicPr>
        <p:blipFill>
          <a:blip r:embed="rId6"/>
          <a:stretch>
            <a:fillRect/>
          </a:stretch>
        </p:blipFill>
        <p:spPr>
          <a:xfrm>
            <a:off x="5297446" y="331613"/>
            <a:ext cx="1343472" cy="1343472"/>
          </a:xfrm>
          <a:prstGeom prst="rect">
            <a:avLst/>
          </a:prstGeom>
        </p:spPr>
      </p:pic>
      <p:sp>
        <p:nvSpPr>
          <p:cNvPr id="21" name="TekstSylinder 20">
            <a:extLst>
              <a:ext uri="{FF2B5EF4-FFF2-40B4-BE49-F238E27FC236}">
                <a16:creationId xmlns:a16="http://schemas.microsoft.com/office/drawing/2014/main" id="{A13CF915-23CD-47C5-9C2B-D37F729D8E28}"/>
              </a:ext>
            </a:extLst>
          </p:cNvPr>
          <p:cNvSpPr txBox="1"/>
          <p:nvPr/>
        </p:nvSpPr>
        <p:spPr>
          <a:xfrm>
            <a:off x="732722" y="2466959"/>
            <a:ext cx="6096000" cy="369332"/>
          </a:xfrm>
          <a:prstGeom prst="rect">
            <a:avLst/>
          </a:prstGeom>
          <a:noFill/>
        </p:spPr>
        <p:txBody>
          <a:bodyPr wrap="square">
            <a:spAutoFit/>
          </a:bodyPr>
          <a:lstStyle/>
          <a:p>
            <a:r>
              <a:rPr lang="nb-NO" dirty="0" err="1">
                <a:hlinkClick r:id="rId7"/>
              </a:rPr>
              <a:t>Domain</a:t>
            </a:r>
            <a:r>
              <a:rPr lang="nb-NO" dirty="0">
                <a:hlinkClick r:id="rId7"/>
              </a:rPr>
              <a:t>-Range </a:t>
            </a:r>
            <a:r>
              <a:rPr lang="nb-NO" dirty="0" err="1">
                <a:hlinkClick r:id="rId7"/>
              </a:rPr>
              <a:t>graph</a:t>
            </a:r>
            <a:r>
              <a:rPr lang="nb-NO" dirty="0">
                <a:hlinkClick r:id="rId7"/>
              </a:rPr>
              <a:t> | GraphDB Workbench (vegvesen.no)</a:t>
            </a:r>
            <a:endParaRPr lang="nb-NO" dirty="0"/>
          </a:p>
        </p:txBody>
      </p:sp>
    </p:spTree>
    <p:extLst>
      <p:ext uri="{BB962C8B-B14F-4D97-AF65-F5344CB8AC3E}">
        <p14:creationId xmlns:p14="http://schemas.microsoft.com/office/powerpoint/2010/main" val="266370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09040" y="345440"/>
            <a:ext cx="8900160" cy="1117600"/>
          </a:xfrm>
        </p:spPr>
        <p:txBody>
          <a:bodyPr>
            <a:normAutofit/>
          </a:bodyPr>
          <a:lstStyle/>
          <a:p>
            <a:r>
              <a:rPr lang="nb-NO" sz="3200" dirty="0"/>
              <a:t>Fundamentale forskjeller mellom UML og OWL</a:t>
            </a:r>
            <a:endParaRPr lang="en-US" sz="4267" dirty="0"/>
          </a:p>
        </p:txBody>
      </p:sp>
      <p:sp>
        <p:nvSpPr>
          <p:cNvPr id="17" name="TekstSylinder 16">
            <a:extLst>
              <a:ext uri="{FF2B5EF4-FFF2-40B4-BE49-F238E27FC236}">
                <a16:creationId xmlns:a16="http://schemas.microsoft.com/office/drawing/2014/main" id="{54E8B3AC-CD4F-4EC4-93CF-50164D29FE54}"/>
              </a:ext>
            </a:extLst>
          </p:cNvPr>
          <p:cNvSpPr txBox="1"/>
          <p:nvPr/>
        </p:nvSpPr>
        <p:spPr>
          <a:xfrm>
            <a:off x="6372337" y="1715136"/>
            <a:ext cx="4805680" cy="2554867"/>
          </a:xfrm>
          <a:prstGeom prst="rect">
            <a:avLst/>
          </a:prstGeom>
          <a:noFill/>
        </p:spPr>
        <p:txBody>
          <a:bodyPr wrap="square" rtlCol="0">
            <a:spAutoFit/>
          </a:bodyPr>
          <a:lstStyle/>
          <a:p>
            <a:pPr>
              <a:spcBef>
                <a:spcPts val="800"/>
              </a:spcBef>
            </a:pPr>
            <a:r>
              <a:rPr lang="nb-NO" sz="2667" dirty="0" err="1"/>
              <a:t>Closed</a:t>
            </a:r>
            <a:r>
              <a:rPr lang="nb-NO" sz="2667" dirty="0"/>
              <a:t> World </a:t>
            </a:r>
            <a:r>
              <a:rPr lang="nb-NO" sz="2667" dirty="0" err="1"/>
              <a:t>Assumption</a:t>
            </a:r>
            <a:r>
              <a:rPr lang="nb-NO" sz="2667" dirty="0"/>
              <a:t> (CWA)</a:t>
            </a:r>
          </a:p>
          <a:p>
            <a:pPr>
              <a:spcBef>
                <a:spcPts val="800"/>
              </a:spcBef>
            </a:pPr>
            <a:endParaRPr lang="nb-NO" sz="2667" dirty="0"/>
          </a:p>
          <a:p>
            <a:pPr>
              <a:spcBef>
                <a:spcPts val="800"/>
              </a:spcBef>
            </a:pPr>
            <a:endParaRPr lang="nb-NO" sz="2667" dirty="0"/>
          </a:p>
          <a:p>
            <a:pPr>
              <a:spcBef>
                <a:spcPts val="800"/>
              </a:spcBef>
            </a:pPr>
            <a:endParaRPr lang="nb-NO" sz="2667" dirty="0"/>
          </a:p>
          <a:p>
            <a:pPr>
              <a:spcBef>
                <a:spcPts val="800"/>
              </a:spcBef>
            </a:pPr>
            <a:r>
              <a:rPr lang="nb-NO" sz="2667" dirty="0"/>
              <a:t>Open World </a:t>
            </a:r>
            <a:r>
              <a:rPr lang="nb-NO" sz="2667" dirty="0" err="1"/>
              <a:t>Assumption</a:t>
            </a:r>
            <a:r>
              <a:rPr lang="nb-NO" sz="2667" dirty="0"/>
              <a:t> (OWA)</a:t>
            </a:r>
          </a:p>
        </p:txBody>
      </p:sp>
      <p:pic>
        <p:nvPicPr>
          <p:cNvPr id="19" name="Bilde 18">
            <a:extLst>
              <a:ext uri="{FF2B5EF4-FFF2-40B4-BE49-F238E27FC236}">
                <a16:creationId xmlns:a16="http://schemas.microsoft.com/office/drawing/2014/main" id="{3CF4113B-ADB4-41D7-B5AD-BEBCD5E67933}"/>
              </a:ext>
            </a:extLst>
          </p:cNvPr>
          <p:cNvPicPr>
            <a:picLocks noChangeAspect="1"/>
          </p:cNvPicPr>
          <p:nvPr/>
        </p:nvPicPr>
        <p:blipFill>
          <a:blip r:embed="rId3"/>
          <a:stretch>
            <a:fillRect/>
          </a:stretch>
        </p:blipFill>
        <p:spPr>
          <a:xfrm>
            <a:off x="1249519" y="3552532"/>
            <a:ext cx="3654339" cy="682989"/>
          </a:xfrm>
          <a:prstGeom prst="rect">
            <a:avLst/>
          </a:prstGeom>
        </p:spPr>
      </p:pic>
      <p:sp>
        <p:nvSpPr>
          <p:cNvPr id="13" name="TekstSylinder 12">
            <a:extLst>
              <a:ext uri="{FF2B5EF4-FFF2-40B4-BE49-F238E27FC236}">
                <a16:creationId xmlns:a16="http://schemas.microsoft.com/office/drawing/2014/main" id="{CD45B890-81A9-4255-913F-F4F18A045387}"/>
              </a:ext>
            </a:extLst>
          </p:cNvPr>
          <p:cNvSpPr txBox="1"/>
          <p:nvPr/>
        </p:nvSpPr>
        <p:spPr>
          <a:xfrm>
            <a:off x="1249520" y="2408102"/>
            <a:ext cx="4805680" cy="882357"/>
          </a:xfrm>
          <a:prstGeom prst="rect">
            <a:avLst/>
          </a:prstGeom>
          <a:noFill/>
        </p:spPr>
        <p:txBody>
          <a:bodyPr wrap="square" rtlCol="0">
            <a:spAutoFit/>
          </a:bodyPr>
          <a:lstStyle/>
          <a:p>
            <a:pPr>
              <a:spcBef>
                <a:spcPts val="800"/>
              </a:spcBef>
            </a:pPr>
            <a:r>
              <a:rPr lang="nb-NO" sz="2667" dirty="0"/>
              <a:t>Struktur på informasjon</a:t>
            </a:r>
          </a:p>
          <a:p>
            <a:pPr>
              <a:spcBef>
                <a:spcPts val="800"/>
              </a:spcBef>
            </a:pPr>
            <a:r>
              <a:rPr lang="nb-NO" dirty="0">
                <a:solidFill>
                  <a:prstClr val="black"/>
                </a:solidFill>
                <a:ea typeface="Times New Roman" panose="02020603050405020304" pitchFamily="18" charset="0"/>
                <a:cs typeface="Times New Roman" panose="02020603050405020304" pitchFamily="18" charset="0"/>
              </a:rPr>
              <a:t>- Klassen «Rekkverk» med bestemte egenskaper</a:t>
            </a:r>
            <a:endParaRPr lang="en-US" sz="1600" dirty="0">
              <a:solidFill>
                <a:prstClr val="black"/>
              </a:solidFill>
              <a:ea typeface="Times New Roman" panose="02020603050405020304" pitchFamily="18" charset="0"/>
              <a:cs typeface="Times New Roman" panose="02020603050405020304" pitchFamily="18" charset="0"/>
            </a:endParaRPr>
          </a:p>
        </p:txBody>
      </p:sp>
      <p:sp>
        <p:nvSpPr>
          <p:cNvPr id="14" name="TekstSylinder 13">
            <a:extLst>
              <a:ext uri="{FF2B5EF4-FFF2-40B4-BE49-F238E27FC236}">
                <a16:creationId xmlns:a16="http://schemas.microsoft.com/office/drawing/2014/main" id="{2E50088D-C9D1-427D-9BDD-E1F29538AF6C}"/>
              </a:ext>
            </a:extLst>
          </p:cNvPr>
          <p:cNvSpPr txBox="1"/>
          <p:nvPr/>
        </p:nvSpPr>
        <p:spPr>
          <a:xfrm>
            <a:off x="1249518" y="4334572"/>
            <a:ext cx="10679129" cy="882357"/>
          </a:xfrm>
          <a:prstGeom prst="rect">
            <a:avLst/>
          </a:prstGeom>
          <a:noFill/>
        </p:spPr>
        <p:txBody>
          <a:bodyPr wrap="square" rtlCol="0">
            <a:spAutoFit/>
          </a:bodyPr>
          <a:lstStyle/>
          <a:p>
            <a:pPr>
              <a:spcBef>
                <a:spcPts val="800"/>
              </a:spcBef>
            </a:pPr>
            <a:r>
              <a:rPr lang="nb-NO" sz="2667" dirty="0"/>
              <a:t>Betydning av konsepter</a:t>
            </a:r>
          </a:p>
          <a:p>
            <a:pPr>
              <a:spcBef>
                <a:spcPts val="800"/>
              </a:spcBef>
            </a:pPr>
            <a:r>
              <a:rPr lang="nb-NO" dirty="0">
                <a:solidFill>
                  <a:prstClr val="black"/>
                </a:solidFill>
                <a:ea typeface="Times New Roman" panose="02020603050405020304" pitchFamily="18" charset="0"/>
                <a:cs typeface="Times New Roman" panose="02020603050405020304" pitchFamily="18" charset="0"/>
              </a:rPr>
              <a:t>- Et «Rekkverk» er en subklasse av klassen «Gjerde», gitt at bestemte egenskaper har bestemte verdier.</a:t>
            </a:r>
            <a:endParaRPr lang="en-US" sz="1600" dirty="0">
              <a:solidFill>
                <a:prstClr val="black"/>
              </a:solidFill>
              <a:ea typeface="Times New Roman" panose="02020603050405020304" pitchFamily="18" charset="0"/>
              <a:cs typeface="Times New Roman" panose="02020603050405020304" pitchFamily="18" charset="0"/>
            </a:endParaRPr>
          </a:p>
        </p:txBody>
      </p:sp>
      <p:pic>
        <p:nvPicPr>
          <p:cNvPr id="45" name="Picture 4">
            <a:extLst>
              <a:ext uri="{FF2B5EF4-FFF2-40B4-BE49-F238E27FC236}">
                <a16:creationId xmlns:a16="http://schemas.microsoft.com/office/drawing/2014/main" id="{4ECC1775-2E1C-4921-9F4F-22A9823F1CD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1409313" y="1364072"/>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46" name="TekstSylinder 45">
            <a:extLst>
              <a:ext uri="{FF2B5EF4-FFF2-40B4-BE49-F238E27FC236}">
                <a16:creationId xmlns:a16="http://schemas.microsoft.com/office/drawing/2014/main" id="{9E68FD12-3D4D-427B-BF7D-9CA0F2817ABB}"/>
              </a:ext>
            </a:extLst>
          </p:cNvPr>
          <p:cNvSpPr txBox="1"/>
          <p:nvPr/>
        </p:nvSpPr>
        <p:spPr>
          <a:xfrm>
            <a:off x="1192312" y="5684937"/>
            <a:ext cx="8840903" cy="954107"/>
          </a:xfrm>
          <a:prstGeom prst="rect">
            <a:avLst/>
          </a:prstGeom>
          <a:noFill/>
        </p:spPr>
        <p:txBody>
          <a:bodyPr wrap="square">
            <a:spAutoFit/>
          </a:bodyPr>
          <a:lstStyle/>
          <a:p>
            <a:pPr marL="457200" indent="-457200">
              <a:buFont typeface="Wingdings" panose="05000000000000000000" pitchFamily="2" charset="2"/>
              <a:buChar char="à"/>
            </a:pPr>
            <a:r>
              <a:rPr lang="en-US" sz="2800" dirty="0" err="1"/>
              <a:t>Avleda</a:t>
            </a:r>
            <a:r>
              <a:rPr lang="en-US" sz="2800" dirty="0"/>
              <a:t> </a:t>
            </a:r>
            <a:r>
              <a:rPr lang="en-US" sz="2800" dirty="0" err="1"/>
              <a:t>ontologier</a:t>
            </a:r>
            <a:r>
              <a:rPr lang="en-US" sz="2800" dirty="0"/>
              <a:t> </a:t>
            </a:r>
            <a:r>
              <a:rPr lang="en-US" sz="2800" dirty="0" err="1"/>
              <a:t>blir</a:t>
            </a:r>
            <a:r>
              <a:rPr lang="en-US" sz="2800" dirty="0"/>
              <a:t> </a:t>
            </a:r>
            <a:r>
              <a:rPr lang="en-US" sz="2800" dirty="0" err="1"/>
              <a:t>litt</a:t>
            </a:r>
            <a:r>
              <a:rPr lang="en-US" sz="2800" dirty="0"/>
              <a:t> UML-</a:t>
            </a:r>
            <a:r>
              <a:rPr lang="en-US" sz="2800" dirty="0" err="1"/>
              <a:t>aktige</a:t>
            </a:r>
            <a:endParaRPr lang="en-US" sz="2800" dirty="0"/>
          </a:p>
          <a:p>
            <a:pPr marL="457200" indent="-457200">
              <a:buFont typeface="Wingdings" panose="05000000000000000000" pitchFamily="2" charset="2"/>
              <a:buChar char="à"/>
            </a:pPr>
            <a:r>
              <a:rPr lang="en-US" sz="2800" dirty="0"/>
              <a:t>Er de “</a:t>
            </a:r>
            <a:r>
              <a:rPr lang="en-US" sz="2800" dirty="0" err="1"/>
              <a:t>gode</a:t>
            </a:r>
            <a:r>
              <a:rPr lang="en-US" sz="2800" dirty="0"/>
              <a:t> </a:t>
            </a:r>
            <a:r>
              <a:rPr lang="en-US" sz="2800" dirty="0" err="1"/>
              <a:t>nok</a:t>
            </a:r>
            <a:r>
              <a:rPr lang="en-US" sz="2800" dirty="0"/>
              <a:t>”?</a:t>
            </a:r>
          </a:p>
        </p:txBody>
      </p:sp>
    </p:spTree>
    <p:extLst>
      <p:ext uri="{BB962C8B-B14F-4D97-AF65-F5344CB8AC3E}">
        <p14:creationId xmlns:p14="http://schemas.microsoft.com/office/powerpoint/2010/main" val="331306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AEC52A-B681-EB54-AC54-EBF2C4D53010}"/>
              </a:ext>
            </a:extLst>
          </p:cNvPr>
          <p:cNvSpPr>
            <a:spLocks noGrp="1"/>
          </p:cNvSpPr>
          <p:nvPr>
            <p:ph type="ctrTitle"/>
          </p:nvPr>
        </p:nvSpPr>
        <p:spPr/>
        <p:txBody>
          <a:bodyPr/>
          <a:lstStyle/>
          <a:p>
            <a:r>
              <a:rPr lang="en-GB" dirty="0"/>
              <a:t>INSPIRE Road Transport Network</a:t>
            </a:r>
            <a:endParaRPr lang="en-SE" dirty="0"/>
          </a:p>
        </p:txBody>
      </p:sp>
      <p:sp>
        <p:nvSpPr>
          <p:cNvPr id="2" name="Text Placeholder 1">
            <a:extLst>
              <a:ext uri="{FF2B5EF4-FFF2-40B4-BE49-F238E27FC236}">
                <a16:creationId xmlns:a16="http://schemas.microsoft.com/office/drawing/2014/main" id="{F6C49C7B-FAEA-264C-68A1-F997D865E4CF}"/>
              </a:ext>
            </a:extLst>
          </p:cNvPr>
          <p:cNvSpPr>
            <a:spLocks noGrp="1"/>
          </p:cNvSpPr>
          <p:nvPr>
            <p:ph type="subTitle" idx="1"/>
          </p:nvPr>
        </p:nvSpPr>
        <p:spPr/>
        <p:txBody>
          <a:bodyPr/>
          <a:lstStyle/>
          <a:p>
            <a:r>
              <a:rPr lang="en-GB" dirty="0" err="1"/>
              <a:t>Resultater</a:t>
            </a:r>
            <a:r>
              <a:rPr lang="en-GB" dirty="0"/>
              <a:t> - </a:t>
            </a:r>
            <a:r>
              <a:rPr lang="en-GB" dirty="0" err="1"/>
              <a:t>eksempel</a:t>
            </a:r>
            <a:endParaRPr lang="en-SE" dirty="0"/>
          </a:p>
        </p:txBody>
      </p:sp>
      <p:pic>
        <p:nvPicPr>
          <p:cNvPr id="12" name="Plassholder for innhold 9">
            <a:extLst>
              <a:ext uri="{FF2B5EF4-FFF2-40B4-BE49-F238E27FC236}">
                <a16:creationId xmlns:a16="http://schemas.microsoft.com/office/drawing/2014/main" id="{CCD7E312-9A1F-4769-A6FC-862F0100CA16}"/>
              </a:ext>
            </a:extLst>
          </p:cNvPr>
          <p:cNvPicPr>
            <a:picLocks noChangeAspect="1"/>
          </p:cNvPicPr>
          <p:nvPr/>
        </p:nvPicPr>
        <p:blipFill>
          <a:blip r:embed="rId2"/>
          <a:stretch>
            <a:fillRect/>
          </a:stretch>
        </p:blipFill>
        <p:spPr>
          <a:xfrm>
            <a:off x="289106" y="2204864"/>
            <a:ext cx="4965700" cy="44021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6FEE03C-8DF7-5BE2-211F-EAEE38EC9944}"/>
              </a:ext>
            </a:extLst>
          </p:cNvPr>
          <p:cNvPicPr>
            <a:picLocks noChangeAspect="1"/>
          </p:cNvPicPr>
          <p:nvPr/>
        </p:nvPicPr>
        <p:blipFill>
          <a:blip r:embed="rId3"/>
          <a:stretch>
            <a:fillRect/>
          </a:stretch>
        </p:blipFill>
        <p:spPr>
          <a:xfrm>
            <a:off x="1775520" y="1720508"/>
            <a:ext cx="4707910" cy="3562047"/>
          </a:xfrm>
          <a:prstGeom prst="rect">
            <a:avLst/>
          </a:prstGeom>
          <a:effectLst>
            <a:outerShdw blurRad="50800" dist="38100" dir="2700000" algn="tl" rotWithShape="0">
              <a:prstClr val="black">
                <a:alpha val="40000"/>
              </a:prstClr>
            </a:outerShdw>
          </a:effectLst>
        </p:spPr>
      </p:pic>
      <p:pic>
        <p:nvPicPr>
          <p:cNvPr id="14" name="Bilde 13">
            <a:extLst>
              <a:ext uri="{FF2B5EF4-FFF2-40B4-BE49-F238E27FC236}">
                <a16:creationId xmlns:a16="http://schemas.microsoft.com/office/drawing/2014/main" id="{D41E65D9-4720-41AE-95D6-B823C8358101}"/>
              </a:ext>
            </a:extLst>
          </p:cNvPr>
          <p:cNvPicPr>
            <a:picLocks noChangeAspect="1"/>
          </p:cNvPicPr>
          <p:nvPr/>
        </p:nvPicPr>
        <p:blipFill>
          <a:blip r:embed="rId4"/>
          <a:stretch>
            <a:fillRect/>
          </a:stretch>
        </p:blipFill>
        <p:spPr>
          <a:xfrm>
            <a:off x="6921544" y="1767358"/>
            <a:ext cx="4877141" cy="4402138"/>
          </a:xfrm>
          <a:prstGeom prst="rect">
            <a:avLst/>
          </a:prstGeom>
        </p:spPr>
      </p:pic>
      <p:sp>
        <p:nvSpPr>
          <p:cNvPr id="16" name="Tittel 6">
            <a:extLst>
              <a:ext uri="{FF2B5EF4-FFF2-40B4-BE49-F238E27FC236}">
                <a16:creationId xmlns:a16="http://schemas.microsoft.com/office/drawing/2014/main" id="{AA3B4C17-6CC9-4FCD-8818-D80D07F6FE4D}"/>
              </a:ext>
            </a:extLst>
          </p:cNvPr>
          <p:cNvSpPr txBox="1">
            <a:spLocks/>
          </p:cNvSpPr>
          <p:nvPr/>
        </p:nvSpPr>
        <p:spPr>
          <a:xfrm>
            <a:off x="7464153" y="1359815"/>
            <a:ext cx="3456384" cy="339503"/>
          </a:xfrm>
          <a:prstGeom prst="rect">
            <a:avLst/>
          </a:prstGeom>
        </p:spPr>
        <p:txBody>
          <a:bodyPr vert="horz" lIns="0" tIns="0" rIns="0" bIns="0" rtlCol="0" anchor="t">
            <a:normAutofit/>
          </a:bodyPr>
          <a:lstStyle>
            <a:lvl1pPr algn="l" defTabSz="914035" rtl="0" eaLnBrk="1" latinLnBrk="0" hangingPunct="1">
              <a:spcBef>
                <a:spcPct val="0"/>
              </a:spcBef>
              <a:buNone/>
              <a:defRPr sz="2800" kern="1200">
                <a:solidFill>
                  <a:schemeClr val="tx1"/>
                </a:solidFill>
                <a:latin typeface="Calibri" panose="020F0502020204030204" pitchFamily="34" charset="0"/>
                <a:ea typeface="+mj-ea"/>
                <a:cs typeface="+mj-cs"/>
              </a:defRPr>
            </a:lvl1pPr>
          </a:lstStyle>
          <a:p>
            <a:r>
              <a:rPr lang="nb-NO" sz="1800">
                <a:hlinkClick r:id="rId5"/>
              </a:rPr>
              <a:t>Visual graph | GraphDB Workbench</a:t>
            </a:r>
            <a:endParaRPr lang="nb-NO" sz="1800" dirty="0"/>
          </a:p>
        </p:txBody>
      </p:sp>
    </p:spTree>
    <p:extLst>
      <p:ext uri="{BB962C8B-B14F-4D97-AF65-F5344CB8AC3E}">
        <p14:creationId xmlns:p14="http://schemas.microsoft.com/office/powerpoint/2010/main" val="150376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iples resulting from the TriG example">
            <a:extLst>
              <a:ext uri="{FF2B5EF4-FFF2-40B4-BE49-F238E27FC236}">
                <a16:creationId xmlns:a16="http://schemas.microsoft.com/office/drawing/2014/main" id="{F10F03AE-B3F0-45BB-9CBB-44308CC32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6150" y="1719271"/>
            <a:ext cx="5760640" cy="4695019"/>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a:extLst>
              <a:ext uri="{FF2B5EF4-FFF2-40B4-BE49-F238E27FC236}">
                <a16:creationId xmlns:a16="http://schemas.microsoft.com/office/drawing/2014/main" id="{2BE9709C-48F5-496E-8957-97F88CB13210}"/>
              </a:ext>
            </a:extLst>
          </p:cNvPr>
          <p:cNvSpPr>
            <a:spLocks noGrp="1"/>
          </p:cNvSpPr>
          <p:nvPr>
            <p:ph type="ctrTitle"/>
          </p:nvPr>
        </p:nvSpPr>
        <p:spPr>
          <a:xfrm>
            <a:off x="1703512" y="1017749"/>
            <a:ext cx="9916613" cy="646040"/>
          </a:xfrm>
        </p:spPr>
        <p:txBody>
          <a:bodyPr>
            <a:normAutofit/>
          </a:bodyPr>
          <a:lstStyle/>
          <a:p>
            <a:r>
              <a:rPr lang="nb-NO" sz="3600" dirty="0"/>
              <a:t>Den semantiske webben og lenkede data</a:t>
            </a:r>
          </a:p>
        </p:txBody>
      </p:sp>
      <p:sp>
        <p:nvSpPr>
          <p:cNvPr id="7" name="Text Placeholder 3">
            <a:extLst>
              <a:ext uri="{FF2B5EF4-FFF2-40B4-BE49-F238E27FC236}">
                <a16:creationId xmlns:a16="http://schemas.microsoft.com/office/drawing/2014/main" id="{99AC0500-AEDF-4C1C-8CA8-07DB53073110}"/>
              </a:ext>
            </a:extLst>
          </p:cNvPr>
          <p:cNvSpPr txBox="1">
            <a:spLocks/>
          </p:cNvSpPr>
          <p:nvPr/>
        </p:nvSpPr>
        <p:spPr>
          <a:xfrm>
            <a:off x="6312024" y="1744822"/>
            <a:ext cx="5040560" cy="3772409"/>
          </a:xfrm>
          <a:prstGeom prst="rect">
            <a:avLst/>
          </a:prstGeom>
        </p:spPr>
        <p:txBody>
          <a:bodyPr vert="horz" lIns="90000" tIns="46800" rIns="90000" bIns="46800" rtlCol="0">
            <a:noAutofit/>
          </a:bodyPr>
          <a:lstStyle>
            <a:lvl1pPr marL="302394" indent="-302394" algn="l" defTabSz="914035" rtl="0" eaLnBrk="1" latinLnBrk="0" hangingPunct="1">
              <a:spcBef>
                <a:spcPts val="432"/>
              </a:spcBef>
              <a:buClr>
                <a:srgbClr val="ED9300"/>
              </a:buClr>
              <a:buFont typeface="Arial" pitchFamily="34" charset="0"/>
              <a:buChar char="●"/>
              <a:defRPr sz="1800" kern="1200">
                <a:solidFill>
                  <a:schemeClr val="tx1"/>
                </a:solidFill>
                <a:latin typeface="Calibri" panose="020F0502020204030204" pitchFamily="34" charset="0"/>
                <a:ea typeface="+mn-ea"/>
                <a:cs typeface="+mn-cs"/>
              </a:defRPr>
            </a:lvl1pPr>
            <a:lvl2pPr marL="569076" indent="-251065" algn="l" defTabSz="914035" rtl="0" eaLnBrk="1" latinLnBrk="0" hangingPunct="1">
              <a:spcBef>
                <a:spcPts val="0"/>
              </a:spcBef>
              <a:buFont typeface="Arial" pitchFamily="34" charset="0"/>
              <a:buChar char="–"/>
              <a:defRPr sz="1800" kern="1200">
                <a:solidFill>
                  <a:schemeClr val="tx1"/>
                </a:solidFill>
                <a:latin typeface="Calibri" panose="020F0502020204030204" pitchFamily="34" charset="0"/>
                <a:ea typeface="+mn-ea"/>
                <a:cs typeface="+mn-cs"/>
              </a:defRPr>
            </a:lvl2pPr>
            <a:lvl3pPr marL="694052" indent="-19192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3pPr>
            <a:lvl4pPr marL="945116" indent="-25106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4pPr>
            <a:lvl5pPr marL="1197294" indent="-252181"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5pPr>
            <a:lvl6pPr marL="2513594"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12"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8"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46"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457200">
              <a:spcBef>
                <a:spcPct val="20000"/>
              </a:spcBef>
              <a:buFont typeface="Arial"/>
              <a:buChar char="•"/>
            </a:pPr>
            <a:r>
              <a:rPr lang="en-GB" sz="2000" dirty="0">
                <a:latin typeface="Arial"/>
                <a:cs typeface="Arial"/>
                <a:hlinkClick r:id="rId3"/>
              </a:rPr>
              <a:t>Tim Berners-Lee (2001)</a:t>
            </a:r>
            <a:endParaRPr lang="en-GB" sz="2000" dirty="0">
              <a:latin typeface="Arial"/>
              <a:cs typeface="Arial"/>
            </a:endParaRPr>
          </a:p>
          <a:p>
            <a:pPr marL="742950" lvl="1" indent="-285750" defTabSz="457200">
              <a:spcBef>
                <a:spcPct val="20000"/>
              </a:spcBef>
              <a:buFont typeface="Arial"/>
              <a:buChar char="–"/>
            </a:pPr>
            <a:r>
              <a:rPr lang="en-GB" sz="1600" dirty="0">
                <a:latin typeface="Arial"/>
                <a:cs typeface="Arial"/>
              </a:rPr>
              <a:t>Fra </a:t>
            </a:r>
            <a:r>
              <a:rPr lang="en-GB" sz="1600" dirty="0" err="1">
                <a:latin typeface="Arial"/>
                <a:cs typeface="Arial"/>
              </a:rPr>
              <a:t>dokumenter</a:t>
            </a:r>
            <a:r>
              <a:rPr lang="en-GB" sz="1600" dirty="0">
                <a:latin typeface="Arial"/>
                <a:cs typeface="Arial"/>
              </a:rPr>
              <a:t> for </a:t>
            </a:r>
            <a:r>
              <a:rPr lang="en-GB" sz="1600" dirty="0" err="1">
                <a:latin typeface="Arial"/>
                <a:cs typeface="Arial"/>
              </a:rPr>
              <a:t>mennesker</a:t>
            </a:r>
            <a:r>
              <a:rPr lang="en-GB" sz="1600" dirty="0">
                <a:latin typeface="Arial"/>
                <a:cs typeface="Arial"/>
              </a:rPr>
              <a:t> </a:t>
            </a:r>
          </a:p>
          <a:p>
            <a:pPr marL="742950" lvl="1" indent="-285750" defTabSz="457200">
              <a:spcBef>
                <a:spcPct val="20000"/>
              </a:spcBef>
              <a:buFont typeface="Arial"/>
              <a:buChar char="–"/>
            </a:pPr>
            <a:r>
              <a:rPr lang="en-GB" sz="1600" dirty="0" err="1">
                <a:latin typeface="Arial"/>
                <a:cs typeface="Arial"/>
              </a:rPr>
              <a:t>Til</a:t>
            </a:r>
            <a:r>
              <a:rPr lang="en-GB" sz="1600" dirty="0">
                <a:latin typeface="Arial"/>
                <a:cs typeface="Arial"/>
              </a:rPr>
              <a:t> </a:t>
            </a:r>
            <a:r>
              <a:rPr lang="en-GB" sz="1600" dirty="0" err="1">
                <a:latin typeface="Arial"/>
                <a:cs typeface="Arial"/>
              </a:rPr>
              <a:t>maskinlesbart</a:t>
            </a:r>
            <a:r>
              <a:rPr lang="en-GB" sz="1600" dirty="0">
                <a:latin typeface="Arial"/>
                <a:cs typeface="Arial"/>
              </a:rPr>
              <a:t> </a:t>
            </a:r>
            <a:r>
              <a:rPr lang="en-GB" sz="1600" dirty="0" err="1">
                <a:latin typeface="Arial"/>
                <a:cs typeface="Arial"/>
              </a:rPr>
              <a:t>innhold</a:t>
            </a:r>
            <a:endParaRPr lang="en-GB" sz="1600" dirty="0">
              <a:latin typeface="Arial"/>
              <a:cs typeface="Arial"/>
            </a:endParaRPr>
          </a:p>
          <a:p>
            <a:pPr marL="342900" indent="-342900" defTabSz="457200">
              <a:spcBef>
                <a:spcPct val="20000"/>
              </a:spcBef>
              <a:buFont typeface="Arial"/>
              <a:buChar char="•"/>
            </a:pPr>
            <a:r>
              <a:rPr lang="en-GB" sz="2000" dirty="0">
                <a:latin typeface="Arial"/>
                <a:cs typeface="Arial"/>
              </a:rPr>
              <a:t>Modeller </a:t>
            </a:r>
            <a:r>
              <a:rPr lang="en-GB" sz="2000" dirty="0" err="1">
                <a:latin typeface="Arial"/>
                <a:cs typeface="Arial"/>
              </a:rPr>
              <a:t>og</a:t>
            </a:r>
            <a:r>
              <a:rPr lang="en-GB" sz="2000" dirty="0">
                <a:latin typeface="Arial"/>
                <a:cs typeface="Arial"/>
              </a:rPr>
              <a:t> </a:t>
            </a:r>
            <a:r>
              <a:rPr lang="en-GB" sz="2000" dirty="0" err="1">
                <a:latin typeface="Arial"/>
                <a:cs typeface="Arial"/>
              </a:rPr>
              <a:t>instanser</a:t>
            </a:r>
            <a:r>
              <a:rPr lang="en-GB" sz="2000" dirty="0">
                <a:latin typeface="Arial"/>
                <a:cs typeface="Arial"/>
              </a:rPr>
              <a:t> i </a:t>
            </a:r>
            <a:r>
              <a:rPr lang="en-GB" sz="2000" dirty="0" err="1">
                <a:latin typeface="Arial"/>
                <a:cs typeface="Arial"/>
              </a:rPr>
              <a:t>grafer</a:t>
            </a:r>
            <a:endParaRPr lang="en-GB" sz="2000" dirty="0">
              <a:latin typeface="Arial"/>
              <a:cs typeface="Arial"/>
            </a:endParaRPr>
          </a:p>
          <a:p>
            <a:pPr marL="342900" indent="-342900" defTabSz="457200">
              <a:spcBef>
                <a:spcPct val="20000"/>
              </a:spcBef>
              <a:buFont typeface="Arial"/>
              <a:buChar char="•"/>
            </a:pPr>
            <a:r>
              <a:rPr lang="en-GB" sz="2000" dirty="0">
                <a:latin typeface="Arial"/>
                <a:cs typeface="Arial"/>
              </a:rPr>
              <a:t>RDF: </a:t>
            </a:r>
            <a:r>
              <a:rPr lang="en-GB" sz="2000" dirty="0" err="1">
                <a:latin typeface="Arial"/>
                <a:cs typeface="Arial"/>
              </a:rPr>
              <a:t>Subjekt-Predikat-Objekt</a:t>
            </a:r>
            <a:r>
              <a:rPr lang="en-GB" sz="2000" dirty="0">
                <a:latin typeface="Arial"/>
                <a:cs typeface="Arial"/>
              </a:rPr>
              <a:t> </a:t>
            </a:r>
          </a:p>
          <a:p>
            <a:pPr marL="342900" indent="-342900" defTabSz="457200">
              <a:spcBef>
                <a:spcPct val="20000"/>
              </a:spcBef>
              <a:buFont typeface="Arial"/>
              <a:buChar char="•"/>
            </a:pPr>
            <a:r>
              <a:rPr lang="en-GB" sz="2000" dirty="0">
                <a:latin typeface="Arial"/>
                <a:cs typeface="Arial"/>
              </a:rPr>
              <a:t>OWL: </a:t>
            </a:r>
            <a:r>
              <a:rPr lang="en-GB" sz="2000" dirty="0" err="1">
                <a:latin typeface="Arial"/>
                <a:cs typeface="Arial"/>
              </a:rPr>
              <a:t>Ontologier</a:t>
            </a:r>
            <a:endParaRPr lang="en-GB" sz="2000" dirty="0">
              <a:latin typeface="Arial"/>
              <a:cs typeface="Arial"/>
            </a:endParaRPr>
          </a:p>
          <a:p>
            <a:pPr marL="342900" indent="-342900" defTabSz="457200">
              <a:spcBef>
                <a:spcPct val="20000"/>
              </a:spcBef>
              <a:buFont typeface="Arial"/>
              <a:buChar char="•"/>
            </a:pPr>
            <a:r>
              <a:rPr lang="en-GB" sz="2000" dirty="0">
                <a:latin typeface="Arial"/>
                <a:cs typeface="Arial"/>
              </a:rPr>
              <a:t>SPARQL: </a:t>
            </a:r>
            <a:r>
              <a:rPr lang="en-GB" sz="2000" dirty="0" err="1">
                <a:latin typeface="Arial"/>
                <a:cs typeface="Arial"/>
              </a:rPr>
              <a:t>Spørrespråk</a:t>
            </a:r>
            <a:endParaRPr lang="en-GB" sz="2000" dirty="0">
              <a:latin typeface="Arial"/>
              <a:cs typeface="Arial"/>
            </a:endParaRPr>
          </a:p>
          <a:p>
            <a:pPr marL="342900" indent="-342900" defTabSz="457200">
              <a:spcBef>
                <a:spcPct val="20000"/>
              </a:spcBef>
              <a:buFont typeface="Arial"/>
              <a:buChar char="•"/>
            </a:pPr>
            <a:r>
              <a:rPr lang="en-GB" sz="2000" dirty="0" err="1">
                <a:latin typeface="Arial"/>
                <a:cs typeface="Arial"/>
              </a:rPr>
              <a:t>Unike</a:t>
            </a:r>
            <a:r>
              <a:rPr lang="en-GB" sz="2000" dirty="0">
                <a:latin typeface="Arial"/>
                <a:cs typeface="Arial"/>
              </a:rPr>
              <a:t> URI-er for alle </a:t>
            </a:r>
            <a:r>
              <a:rPr lang="en-GB" sz="2000" dirty="0" err="1">
                <a:latin typeface="Arial"/>
                <a:cs typeface="Arial"/>
              </a:rPr>
              <a:t>klasser</a:t>
            </a:r>
            <a:r>
              <a:rPr lang="en-GB" sz="2000" dirty="0">
                <a:latin typeface="Arial"/>
                <a:cs typeface="Arial"/>
              </a:rPr>
              <a:t>, properties </a:t>
            </a:r>
            <a:r>
              <a:rPr lang="en-GB" sz="2000" dirty="0" err="1">
                <a:latin typeface="Arial"/>
                <a:cs typeface="Arial"/>
              </a:rPr>
              <a:t>og</a:t>
            </a:r>
            <a:r>
              <a:rPr lang="en-GB" sz="2000" dirty="0">
                <a:latin typeface="Arial"/>
                <a:cs typeface="Arial"/>
              </a:rPr>
              <a:t> </a:t>
            </a:r>
            <a:r>
              <a:rPr lang="en-GB" sz="2000" dirty="0" err="1">
                <a:latin typeface="Arial"/>
                <a:cs typeface="Arial"/>
              </a:rPr>
              <a:t>instanser</a:t>
            </a:r>
            <a:endParaRPr lang="en-GB" sz="2000" dirty="0">
              <a:latin typeface="Arial"/>
              <a:cs typeface="Arial"/>
            </a:endParaRPr>
          </a:p>
          <a:p>
            <a:pPr marL="342900" indent="-342900" defTabSz="457200">
              <a:spcBef>
                <a:spcPct val="20000"/>
              </a:spcBef>
              <a:buFont typeface="Arial"/>
              <a:buChar char="•"/>
            </a:pPr>
            <a:endParaRPr lang="en-GB" sz="2000" dirty="0">
              <a:latin typeface="Arial"/>
              <a:cs typeface="Arial"/>
            </a:endParaRPr>
          </a:p>
        </p:txBody>
      </p:sp>
      <p:pic>
        <p:nvPicPr>
          <p:cNvPr id="8" name="Picture 6" descr="Resource Description Format (RDF) logo">
            <a:extLst>
              <a:ext uri="{FF2B5EF4-FFF2-40B4-BE49-F238E27FC236}">
                <a16:creationId xmlns:a16="http://schemas.microsoft.com/office/drawing/2014/main" id="{84E054A6-60F6-4227-8414-6CA15CE1F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251" y="5041996"/>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e 9">
            <a:extLst>
              <a:ext uri="{FF2B5EF4-FFF2-40B4-BE49-F238E27FC236}">
                <a16:creationId xmlns:a16="http://schemas.microsoft.com/office/drawing/2014/main" id="{599323FF-4660-43EC-8888-67DE855FA616}"/>
              </a:ext>
            </a:extLst>
          </p:cNvPr>
          <p:cNvPicPr>
            <a:picLocks noChangeAspect="1"/>
          </p:cNvPicPr>
          <p:nvPr/>
        </p:nvPicPr>
        <p:blipFill>
          <a:blip r:embed="rId5"/>
          <a:stretch>
            <a:fillRect/>
          </a:stretch>
        </p:blipFill>
        <p:spPr>
          <a:xfrm>
            <a:off x="8112224" y="5566333"/>
            <a:ext cx="2371899" cy="443303"/>
          </a:xfrm>
          <a:prstGeom prst="rect">
            <a:avLst/>
          </a:prstGeom>
        </p:spPr>
      </p:pic>
      <p:pic>
        <p:nvPicPr>
          <p:cNvPr id="11" name="Bilde 10">
            <a:extLst>
              <a:ext uri="{FF2B5EF4-FFF2-40B4-BE49-F238E27FC236}">
                <a16:creationId xmlns:a16="http://schemas.microsoft.com/office/drawing/2014/main" id="{684F4D5F-D46B-40BC-8771-159FF6FCCCC3}"/>
              </a:ext>
            </a:extLst>
          </p:cNvPr>
          <p:cNvPicPr>
            <a:picLocks noChangeAspect="1"/>
          </p:cNvPicPr>
          <p:nvPr/>
        </p:nvPicPr>
        <p:blipFill>
          <a:blip r:embed="rId6"/>
          <a:stretch>
            <a:fillRect/>
          </a:stretch>
        </p:blipFill>
        <p:spPr>
          <a:xfrm>
            <a:off x="8112224" y="5041996"/>
            <a:ext cx="2371899" cy="443304"/>
          </a:xfrm>
          <a:prstGeom prst="rect">
            <a:avLst/>
          </a:prstGeom>
        </p:spPr>
      </p:pic>
      <p:sp>
        <p:nvSpPr>
          <p:cNvPr id="6" name="TekstSylinder 5">
            <a:extLst>
              <a:ext uri="{FF2B5EF4-FFF2-40B4-BE49-F238E27FC236}">
                <a16:creationId xmlns:a16="http://schemas.microsoft.com/office/drawing/2014/main" id="{9523972A-D79D-4DE9-9A9B-C2B613B0596C}"/>
              </a:ext>
            </a:extLst>
          </p:cNvPr>
          <p:cNvSpPr txBox="1"/>
          <p:nvPr/>
        </p:nvSpPr>
        <p:spPr>
          <a:xfrm>
            <a:off x="4263853" y="6146350"/>
            <a:ext cx="3891109" cy="567811"/>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1867" kern="0">
                <a:solidFill>
                  <a:prstClr val="black"/>
                </a:solidFill>
                <a:latin typeface="Arial Nova" panose="020B0504020202020204" pitchFamily="34" charset="0"/>
                <a:cs typeface="Calibri" panose="020F0502020204030204" pitchFamily="34" charset="0"/>
              </a:defRPr>
            </a:lvl1pPr>
          </a:lstStyle>
          <a:p>
            <a:r>
              <a:rPr lang="en-US" sz="900" dirty="0" err="1"/>
              <a:t>Manola</a:t>
            </a:r>
            <a:r>
              <a:rPr lang="en-US" sz="900" dirty="0"/>
              <a:t>, F., et al. (2014). "RDF 1.1 Primer." W3C Working Group Note. Retrieved 10 January 2021, from https://www.w3.org/TR/rdf11-primer/.</a:t>
            </a:r>
          </a:p>
        </p:txBody>
      </p:sp>
    </p:spTree>
    <p:extLst>
      <p:ext uri="{BB962C8B-B14F-4D97-AF65-F5344CB8AC3E}">
        <p14:creationId xmlns:p14="http://schemas.microsoft.com/office/powerpoint/2010/main" val="88139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Effect transition="in" filter="fade">
                                      <p:cBhvr>
                                        <p:cTn id="34" dur="500"/>
                                        <p:tgtEl>
                                          <p:spTgt spid="7">
                                            <p:txEl>
                                              <p:pRg st="5" end="5"/>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AEC52A-B681-EB54-AC54-EBF2C4D53010}"/>
              </a:ext>
            </a:extLst>
          </p:cNvPr>
          <p:cNvSpPr>
            <a:spLocks noGrp="1"/>
          </p:cNvSpPr>
          <p:nvPr>
            <p:ph type="ctrTitle"/>
          </p:nvPr>
        </p:nvSpPr>
        <p:spPr>
          <a:xfrm>
            <a:off x="1940026" y="1161291"/>
            <a:ext cx="9916613" cy="502024"/>
          </a:xfrm>
        </p:spPr>
        <p:txBody>
          <a:bodyPr>
            <a:noAutofit/>
          </a:bodyPr>
          <a:lstStyle/>
          <a:p>
            <a:r>
              <a:rPr lang="en-GB" sz="3600" dirty="0" err="1"/>
              <a:t>Omforming</a:t>
            </a:r>
            <a:r>
              <a:rPr lang="en-GB" sz="3600" dirty="0"/>
              <a:t> </a:t>
            </a:r>
            <a:r>
              <a:rPr lang="en-GB" sz="3600" dirty="0" err="1"/>
              <a:t>til</a:t>
            </a:r>
            <a:r>
              <a:rPr lang="en-GB" sz="3600" dirty="0"/>
              <a:t> TN-ITS</a:t>
            </a:r>
            <a:endParaRPr lang="en-SE" sz="3600" dirty="0"/>
          </a:p>
        </p:txBody>
      </p:sp>
      <p:sp>
        <p:nvSpPr>
          <p:cNvPr id="2" name="Text Placeholder 1">
            <a:extLst>
              <a:ext uri="{FF2B5EF4-FFF2-40B4-BE49-F238E27FC236}">
                <a16:creationId xmlns:a16="http://schemas.microsoft.com/office/drawing/2014/main" id="{F6C49C7B-FAEA-264C-68A1-F997D865E4CF}"/>
              </a:ext>
            </a:extLst>
          </p:cNvPr>
          <p:cNvSpPr>
            <a:spLocks noGrp="1"/>
          </p:cNvSpPr>
          <p:nvPr>
            <p:ph type="subTitle" idx="1"/>
          </p:nvPr>
        </p:nvSpPr>
        <p:spPr>
          <a:xfrm>
            <a:off x="1942358" y="873272"/>
            <a:ext cx="9916613" cy="339502"/>
          </a:xfrm>
        </p:spPr>
        <p:txBody>
          <a:bodyPr/>
          <a:lstStyle/>
          <a:p>
            <a:r>
              <a:rPr lang="en-GB" dirty="0" err="1"/>
              <a:t>Erfaringer</a:t>
            </a:r>
            <a:endParaRPr lang="en-SE" dirty="0"/>
          </a:p>
        </p:txBody>
      </p:sp>
      <p:pic>
        <p:nvPicPr>
          <p:cNvPr id="9" name="Bilde 8">
            <a:extLst>
              <a:ext uri="{FF2B5EF4-FFF2-40B4-BE49-F238E27FC236}">
                <a16:creationId xmlns:a16="http://schemas.microsoft.com/office/drawing/2014/main" id="{EAC586BD-D2DD-4892-BAF8-A8AFCC22323B}"/>
              </a:ext>
            </a:extLst>
          </p:cNvPr>
          <p:cNvPicPr>
            <a:picLocks noChangeAspect="1"/>
          </p:cNvPicPr>
          <p:nvPr/>
        </p:nvPicPr>
        <p:blipFill>
          <a:blip r:embed="rId2"/>
          <a:stretch>
            <a:fillRect/>
          </a:stretch>
        </p:blipFill>
        <p:spPr>
          <a:xfrm>
            <a:off x="7388061" y="1264256"/>
            <a:ext cx="4571429" cy="2819048"/>
          </a:xfrm>
          <a:prstGeom prst="rect">
            <a:avLst/>
          </a:prstGeom>
        </p:spPr>
      </p:pic>
      <p:sp>
        <p:nvSpPr>
          <p:cNvPr id="10" name="Pil: ned 9">
            <a:extLst>
              <a:ext uri="{FF2B5EF4-FFF2-40B4-BE49-F238E27FC236}">
                <a16:creationId xmlns:a16="http://schemas.microsoft.com/office/drawing/2014/main" id="{0841AB2B-CC5B-4E7F-A452-4358EB8C6D15}"/>
              </a:ext>
            </a:extLst>
          </p:cNvPr>
          <p:cNvSpPr/>
          <p:nvPr/>
        </p:nvSpPr>
        <p:spPr>
          <a:xfrm>
            <a:off x="8871500" y="3291897"/>
            <a:ext cx="792088" cy="1224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xt Placeholder 3">
            <a:extLst>
              <a:ext uri="{FF2B5EF4-FFF2-40B4-BE49-F238E27FC236}">
                <a16:creationId xmlns:a16="http://schemas.microsoft.com/office/drawing/2014/main" id="{60B7CFB9-25DF-63BF-4C69-DDA632FE4F8E}"/>
              </a:ext>
            </a:extLst>
          </p:cNvPr>
          <p:cNvSpPr>
            <a:spLocks noGrp="1"/>
          </p:cNvSpPr>
          <p:nvPr>
            <p:ph type="body" sz="quarter" idx="4294967295"/>
          </p:nvPr>
        </p:nvSpPr>
        <p:spPr>
          <a:xfrm>
            <a:off x="335361" y="1964883"/>
            <a:ext cx="7482288" cy="3186182"/>
          </a:xfrm>
        </p:spPr>
        <p:txBody>
          <a:bodyPr>
            <a:normAutofit/>
          </a:bodyPr>
          <a:lstStyle/>
          <a:p>
            <a:r>
              <a:rPr lang="en-GB" sz="2200" dirty="0" err="1"/>
              <a:t>Omforming</a:t>
            </a:r>
            <a:r>
              <a:rPr lang="en-GB" sz="2200" dirty="0"/>
              <a:t> </a:t>
            </a:r>
            <a:r>
              <a:rPr lang="en-GB" sz="2200" dirty="0" err="1"/>
              <a:t>fra</a:t>
            </a:r>
            <a:r>
              <a:rPr lang="en-GB" sz="2200" dirty="0"/>
              <a:t> </a:t>
            </a:r>
            <a:r>
              <a:rPr lang="en-GB" sz="2200" dirty="0" err="1"/>
              <a:t>klasser</a:t>
            </a:r>
            <a:r>
              <a:rPr lang="en-GB" sz="2200" dirty="0"/>
              <a:t> </a:t>
            </a:r>
            <a:r>
              <a:rPr lang="en-GB" sz="2200" dirty="0" err="1"/>
              <a:t>til</a:t>
            </a:r>
            <a:r>
              <a:rPr lang="en-GB" sz="2200" dirty="0"/>
              <a:t> </a:t>
            </a:r>
            <a:r>
              <a:rPr lang="en-GB" sz="2200" dirty="0" err="1"/>
              <a:t>egenskapsverdier</a:t>
            </a:r>
            <a:endParaRPr lang="en-GB" sz="2200" dirty="0"/>
          </a:p>
          <a:p>
            <a:pPr lvl="1"/>
            <a:r>
              <a:rPr lang="en-GB" sz="1400" dirty="0">
                <a:latin typeface="Courier New" panose="02070309020205020404" pitchFamily="49" charset="0"/>
              </a:rPr>
              <a:t>&lt;instance-1&gt; </a:t>
            </a:r>
            <a:r>
              <a:rPr lang="en-GB" sz="1400" dirty="0" err="1">
                <a:latin typeface="Courier New" panose="02070309020205020404" pitchFamily="49" charset="0"/>
              </a:rPr>
              <a:t>rdf:type</a:t>
            </a:r>
            <a:r>
              <a:rPr lang="en-GB" sz="1400" dirty="0">
                <a:latin typeface="Courier New" panose="02070309020205020404" pitchFamily="49" charset="0"/>
              </a:rPr>
              <a:t> nvdb-owl:vot105</a:t>
            </a:r>
          </a:p>
          <a:p>
            <a:pPr lvl="1"/>
            <a:r>
              <a:rPr lang="en-GB" sz="1400" dirty="0">
                <a:latin typeface="Courier New" panose="02070309020205020404" pitchFamily="49" charset="0"/>
                <a:sym typeface="Wingdings" panose="05000000000000000000" pitchFamily="2" charset="2"/>
              </a:rPr>
              <a:t></a:t>
            </a:r>
            <a:endParaRPr lang="en-GB" sz="1400" dirty="0">
              <a:latin typeface="Courier New" panose="02070309020205020404" pitchFamily="49" charset="0"/>
            </a:endParaRPr>
          </a:p>
          <a:p>
            <a:pPr lvl="1"/>
            <a:r>
              <a:rPr lang="en-GB" sz="1400" dirty="0">
                <a:latin typeface="Courier New" panose="02070309020205020404" pitchFamily="49" charset="0"/>
              </a:rPr>
              <a:t>&lt;instance-1&gt; </a:t>
            </a:r>
            <a:r>
              <a:rPr lang="en-GB" sz="1400" dirty="0" err="1">
                <a:latin typeface="Courier New" panose="02070309020205020404" pitchFamily="49" charset="0"/>
              </a:rPr>
              <a:t>rdf:type</a:t>
            </a:r>
            <a:r>
              <a:rPr lang="en-GB" sz="1400" dirty="0">
                <a:latin typeface="Courier New" panose="02070309020205020404" pitchFamily="49" charset="0"/>
              </a:rPr>
              <a:t> </a:t>
            </a:r>
            <a:r>
              <a:rPr lang="en-GB" sz="1400" dirty="0" err="1">
                <a:latin typeface="Courier New" panose="02070309020205020404" pitchFamily="49" charset="0"/>
              </a:rPr>
              <a:t>tnits-owl:RoadFeature</a:t>
            </a:r>
            <a:r>
              <a:rPr lang="en-GB" sz="1400" dirty="0">
                <a:latin typeface="Courier New" panose="02070309020205020404" pitchFamily="49" charset="0"/>
              </a:rPr>
              <a:t> ;</a:t>
            </a:r>
            <a:br>
              <a:rPr lang="en-GB" sz="1400" dirty="0">
                <a:latin typeface="Courier New" panose="02070309020205020404" pitchFamily="49" charset="0"/>
              </a:rPr>
            </a:br>
            <a:r>
              <a:rPr lang="en-GB" sz="1400" dirty="0">
                <a:latin typeface="Courier New" panose="02070309020205020404" pitchFamily="49" charset="0"/>
              </a:rPr>
              <a:t>             </a:t>
            </a:r>
            <a:r>
              <a:rPr lang="en-GB" sz="1400" dirty="0" err="1">
                <a:latin typeface="Courier New" panose="02070309020205020404" pitchFamily="49" charset="0"/>
              </a:rPr>
              <a:t>tnits-owl:RoadFeature.type</a:t>
            </a:r>
            <a:r>
              <a:rPr lang="en-GB" sz="1400" dirty="0">
                <a:latin typeface="Courier New" panose="02070309020205020404" pitchFamily="49" charset="0"/>
              </a:rPr>
              <a:t> &lt;…#speedLimit&gt;</a:t>
            </a:r>
          </a:p>
          <a:p>
            <a:r>
              <a:rPr lang="en-GB" sz="2200" dirty="0" err="1"/>
              <a:t>Ontologi</a:t>
            </a:r>
            <a:r>
              <a:rPr lang="en-GB" sz="2200" dirty="0"/>
              <a:t> (</a:t>
            </a:r>
            <a:r>
              <a:rPr lang="en-GB" sz="2200" dirty="0" err="1"/>
              <a:t>eget</a:t>
            </a:r>
            <a:r>
              <a:rPr lang="en-GB" sz="2200" dirty="0"/>
              <a:t> </a:t>
            </a:r>
            <a:r>
              <a:rPr lang="en-GB" sz="2200" dirty="0" err="1"/>
              <a:t>mappningspredikat</a:t>
            </a:r>
            <a:r>
              <a:rPr lang="en-GB" sz="2200" dirty="0"/>
              <a:t> - </a:t>
            </a:r>
            <a:r>
              <a:rPr lang="en-GB" sz="2200" b="1" dirty="0" err="1"/>
              <a:t>MatchingTnitsClassConcept</a:t>
            </a:r>
            <a:r>
              <a:rPr lang="en-GB" sz="2200" dirty="0"/>
              <a:t>)</a:t>
            </a:r>
          </a:p>
          <a:p>
            <a:pPr lvl="1"/>
            <a:r>
              <a:rPr lang="en-GB" sz="1400" dirty="0">
                <a:latin typeface="Courier New" panose="02070309020205020404" pitchFamily="49" charset="0"/>
              </a:rPr>
              <a:t>nvdb-owl:vot105 </a:t>
            </a:r>
            <a:r>
              <a:rPr lang="en-GB" sz="1400" dirty="0" err="1">
                <a:latin typeface="Courier New" panose="02070309020205020404" pitchFamily="49" charset="0"/>
              </a:rPr>
              <a:t>rdfs:subClassOf</a:t>
            </a:r>
            <a:r>
              <a:rPr lang="en-GB" sz="1400" dirty="0">
                <a:latin typeface="Courier New" panose="02070309020205020404" pitchFamily="49" charset="0"/>
              </a:rPr>
              <a:t> </a:t>
            </a:r>
            <a:r>
              <a:rPr lang="en-GB" sz="1400" dirty="0" err="1">
                <a:latin typeface="Courier New" panose="02070309020205020404" pitchFamily="49" charset="0"/>
              </a:rPr>
              <a:t>tnits-owl:RoadFeature</a:t>
            </a:r>
            <a:endParaRPr lang="en-GB" sz="1400" dirty="0">
              <a:latin typeface="Courier New" panose="02070309020205020404" pitchFamily="49" charset="0"/>
            </a:endParaRPr>
          </a:p>
          <a:p>
            <a:pPr lvl="1"/>
            <a:r>
              <a:rPr lang="en-GB" sz="1400" dirty="0">
                <a:latin typeface="Courier New" panose="02070309020205020404" pitchFamily="49" charset="0"/>
              </a:rPr>
              <a:t>nvdb-owl:vot105 </a:t>
            </a:r>
            <a:r>
              <a:rPr lang="en-GB" sz="1400" b="1" dirty="0">
                <a:latin typeface="Courier New" panose="02070309020205020404" pitchFamily="49" charset="0"/>
              </a:rPr>
              <a:t>:</a:t>
            </a:r>
            <a:r>
              <a:rPr lang="en-GB" sz="1400" b="1" dirty="0" err="1">
                <a:latin typeface="Courier New" panose="02070309020205020404" pitchFamily="49" charset="0"/>
              </a:rPr>
              <a:t>MatchingTnitsClassConcept</a:t>
            </a:r>
            <a:r>
              <a:rPr lang="en-GB" sz="1400" dirty="0">
                <a:latin typeface="Courier New" panose="02070309020205020404" pitchFamily="49" charset="0"/>
              </a:rPr>
              <a:t> &lt;…#speedLimit&gt;</a:t>
            </a:r>
            <a:endParaRPr lang="en-GB" sz="1400" dirty="0"/>
          </a:p>
        </p:txBody>
      </p:sp>
      <p:pic>
        <p:nvPicPr>
          <p:cNvPr id="12" name="Bilde 11">
            <a:extLst>
              <a:ext uri="{FF2B5EF4-FFF2-40B4-BE49-F238E27FC236}">
                <a16:creationId xmlns:a16="http://schemas.microsoft.com/office/drawing/2014/main" id="{6D825B7A-0F72-48B7-9FAE-ACAEB939AA13}"/>
              </a:ext>
            </a:extLst>
          </p:cNvPr>
          <p:cNvPicPr>
            <a:picLocks noChangeAspect="1"/>
          </p:cNvPicPr>
          <p:nvPr/>
        </p:nvPicPr>
        <p:blipFill>
          <a:blip r:embed="rId3"/>
          <a:stretch>
            <a:fillRect/>
          </a:stretch>
        </p:blipFill>
        <p:spPr>
          <a:xfrm>
            <a:off x="7629449" y="4550073"/>
            <a:ext cx="3276190" cy="2238095"/>
          </a:xfrm>
          <a:prstGeom prst="rect">
            <a:avLst/>
          </a:prstGeom>
        </p:spPr>
      </p:pic>
      <p:pic>
        <p:nvPicPr>
          <p:cNvPr id="6" name="Picture 8">
            <a:extLst>
              <a:ext uri="{FF2B5EF4-FFF2-40B4-BE49-F238E27FC236}">
                <a16:creationId xmlns:a16="http://schemas.microsoft.com/office/drawing/2014/main" id="{FA05954C-2C6E-4A8C-BB8C-5675D0599EFD}"/>
              </a:ext>
            </a:extLst>
          </p:cNvPr>
          <p:cNvPicPr>
            <a:picLocks noChangeAspect="1"/>
          </p:cNvPicPr>
          <p:nvPr/>
        </p:nvPicPr>
        <p:blipFill>
          <a:blip r:embed="rId4"/>
          <a:stretch>
            <a:fillRect/>
          </a:stretch>
        </p:blipFill>
        <p:spPr>
          <a:xfrm>
            <a:off x="5159896" y="4622169"/>
            <a:ext cx="6799594" cy="20484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410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456F2DCF-3E97-4A69-971E-02766898DFB0}"/>
              </a:ext>
            </a:extLst>
          </p:cNvPr>
          <p:cNvSpPr>
            <a:spLocks noGrp="1"/>
          </p:cNvSpPr>
          <p:nvPr>
            <p:ph type="ctrTitle"/>
          </p:nvPr>
        </p:nvSpPr>
        <p:spPr>
          <a:xfrm>
            <a:off x="1940026" y="980728"/>
            <a:ext cx="9916613" cy="786630"/>
          </a:xfrm>
        </p:spPr>
        <p:txBody>
          <a:bodyPr>
            <a:normAutofit/>
          </a:bodyPr>
          <a:lstStyle/>
          <a:p>
            <a:r>
              <a:rPr lang="nb-NO" sz="4000" dirty="0"/>
              <a:t>Noen erfaringer</a:t>
            </a:r>
          </a:p>
        </p:txBody>
      </p:sp>
      <p:sp>
        <p:nvSpPr>
          <p:cNvPr id="5" name="Text Placeholder 3">
            <a:extLst>
              <a:ext uri="{FF2B5EF4-FFF2-40B4-BE49-F238E27FC236}">
                <a16:creationId xmlns:a16="http://schemas.microsoft.com/office/drawing/2014/main" id="{F236B318-38C9-49F0-8421-F51A33FF07AB}"/>
              </a:ext>
            </a:extLst>
          </p:cNvPr>
          <p:cNvSpPr txBox="1">
            <a:spLocks/>
          </p:cNvSpPr>
          <p:nvPr/>
        </p:nvSpPr>
        <p:spPr>
          <a:xfrm>
            <a:off x="623392" y="1988840"/>
            <a:ext cx="6696744" cy="4307700"/>
          </a:xfrm>
          <a:prstGeom prst="rect">
            <a:avLst/>
          </a:prstGeom>
        </p:spPr>
        <p:txBody>
          <a:bodyPr vert="horz" lIns="90000" tIns="46800" rIns="90000" bIns="46800" rtlCol="0">
            <a:noAutofit/>
          </a:bodyPr>
          <a:lstStyle>
            <a:lvl1pPr marL="302394" indent="-302394" algn="l" defTabSz="914035" rtl="0" eaLnBrk="1" latinLnBrk="0" hangingPunct="1">
              <a:spcBef>
                <a:spcPts val="432"/>
              </a:spcBef>
              <a:buClr>
                <a:srgbClr val="ED9300"/>
              </a:buClr>
              <a:buFont typeface="Arial" pitchFamily="34" charset="0"/>
              <a:buChar char="●"/>
              <a:defRPr sz="1800" kern="1200">
                <a:solidFill>
                  <a:schemeClr val="tx1"/>
                </a:solidFill>
                <a:latin typeface="Calibri" panose="020F0502020204030204" pitchFamily="34" charset="0"/>
                <a:ea typeface="+mn-ea"/>
                <a:cs typeface="+mn-cs"/>
              </a:defRPr>
            </a:lvl1pPr>
            <a:lvl2pPr marL="569076" indent="-251065" algn="l" defTabSz="914035" rtl="0" eaLnBrk="1" latinLnBrk="0" hangingPunct="1">
              <a:spcBef>
                <a:spcPts val="0"/>
              </a:spcBef>
              <a:buFont typeface="Arial" pitchFamily="34" charset="0"/>
              <a:buChar char="–"/>
              <a:defRPr sz="1800" kern="1200">
                <a:solidFill>
                  <a:schemeClr val="tx1"/>
                </a:solidFill>
                <a:latin typeface="Calibri" panose="020F0502020204030204" pitchFamily="34" charset="0"/>
                <a:ea typeface="+mn-ea"/>
                <a:cs typeface="+mn-cs"/>
              </a:defRPr>
            </a:lvl2pPr>
            <a:lvl3pPr marL="694052" indent="-19192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3pPr>
            <a:lvl4pPr marL="945116" indent="-25106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4pPr>
            <a:lvl5pPr marL="1197294" indent="-252181"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5pPr>
            <a:lvl6pPr marL="2513594"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12"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8"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46"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b-NO" sz="2400" dirty="0"/>
              <a:t>De genererte ontologiene fungerer for formålet</a:t>
            </a:r>
          </a:p>
          <a:p>
            <a:pPr lvl="1"/>
            <a:r>
              <a:rPr lang="nb-NO" sz="2000" dirty="0"/>
              <a:t>Noe mindre justeringer av script ut fra erfaringer</a:t>
            </a:r>
          </a:p>
          <a:p>
            <a:pPr lvl="1"/>
            <a:r>
              <a:rPr lang="nb-NO" sz="2000" dirty="0"/>
              <a:t>Egne regler utover ISO 19150-2</a:t>
            </a:r>
          </a:p>
          <a:p>
            <a:r>
              <a:rPr lang="nb-NO" sz="2400" dirty="0"/>
              <a:t>Omforming automatisk med OWL + noe SPARQL</a:t>
            </a:r>
          </a:p>
          <a:p>
            <a:pPr lvl="1"/>
            <a:r>
              <a:rPr lang="nb-NO" sz="2000" dirty="0"/>
              <a:t>INSPIRE ganske 1:1</a:t>
            </a:r>
          </a:p>
          <a:p>
            <a:pPr lvl="1"/>
            <a:r>
              <a:rPr lang="nb-NO" sz="2000" dirty="0"/>
              <a:t>TN-ITS mer krevende </a:t>
            </a:r>
            <a:r>
              <a:rPr lang="nb-NO" sz="2000" dirty="0" err="1"/>
              <a:t>pga</a:t>
            </a:r>
            <a:r>
              <a:rPr lang="nb-NO" sz="2000" dirty="0"/>
              <a:t> overgang fra spesialisert til generisk modellen </a:t>
            </a:r>
          </a:p>
          <a:p>
            <a:r>
              <a:rPr lang="nb-NO" sz="2400" dirty="0"/>
              <a:t>Størrelse på ontologi avgjørende</a:t>
            </a:r>
          </a:p>
          <a:p>
            <a:pPr lvl="1"/>
            <a:r>
              <a:rPr lang="nb-NO" sz="2000" dirty="0"/>
              <a:t>Lag profiler for bedre ytelse (397 </a:t>
            </a:r>
            <a:r>
              <a:rPr lang="nb-NO" sz="2000" dirty="0" err="1"/>
              <a:t>vegobjekttyper</a:t>
            </a:r>
            <a:r>
              <a:rPr lang="nb-NO" sz="2000" dirty="0"/>
              <a:t> i NVDB)</a:t>
            </a:r>
          </a:p>
          <a:p>
            <a:r>
              <a:rPr lang="nb-NO" sz="2400" b="1" dirty="0"/>
              <a:t>Konseptet kan enkelt tilpasses andre dataomforminger</a:t>
            </a:r>
          </a:p>
        </p:txBody>
      </p:sp>
      <p:pic>
        <p:nvPicPr>
          <p:cNvPr id="8" name="Bilde 7">
            <a:extLst>
              <a:ext uri="{FF2B5EF4-FFF2-40B4-BE49-F238E27FC236}">
                <a16:creationId xmlns:a16="http://schemas.microsoft.com/office/drawing/2014/main" id="{8B1BC3DE-E519-42FE-96E8-C6CE5EA70BE9}"/>
              </a:ext>
            </a:extLst>
          </p:cNvPr>
          <p:cNvPicPr>
            <a:picLocks noChangeAspect="1"/>
          </p:cNvPicPr>
          <p:nvPr/>
        </p:nvPicPr>
        <p:blipFill>
          <a:blip r:embed="rId2"/>
          <a:stretch>
            <a:fillRect/>
          </a:stretch>
        </p:blipFill>
        <p:spPr>
          <a:xfrm>
            <a:off x="7001584" y="1628800"/>
            <a:ext cx="4877141" cy="4402138"/>
          </a:xfrm>
          <a:prstGeom prst="rect">
            <a:avLst/>
          </a:prstGeom>
        </p:spPr>
      </p:pic>
    </p:spTree>
    <p:extLst>
      <p:ext uri="{BB962C8B-B14F-4D97-AF65-F5344CB8AC3E}">
        <p14:creationId xmlns:p14="http://schemas.microsoft.com/office/powerpoint/2010/main" val="139497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17">
            <a:extLst>
              <a:ext uri="{FF2B5EF4-FFF2-40B4-BE49-F238E27FC236}">
                <a16:creationId xmlns:a16="http://schemas.microsoft.com/office/drawing/2014/main" id="{A09379C6-BE53-4F0F-9D9C-C0EED1529864}"/>
              </a:ext>
            </a:extLst>
          </p:cNvPr>
          <p:cNvSpPr/>
          <p:nvPr/>
        </p:nvSpPr>
        <p:spPr>
          <a:xfrm>
            <a:off x="3215680" y="4804004"/>
            <a:ext cx="8619015" cy="19516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b-NO"/>
          </a:p>
        </p:txBody>
      </p:sp>
      <p:sp>
        <p:nvSpPr>
          <p:cNvPr id="5" name="Rektangel 4">
            <a:extLst>
              <a:ext uri="{FF2B5EF4-FFF2-40B4-BE49-F238E27FC236}">
                <a16:creationId xmlns:a16="http://schemas.microsoft.com/office/drawing/2014/main" id="{8C937550-B2B0-4254-A940-B4F384FDDB71}"/>
              </a:ext>
            </a:extLst>
          </p:cNvPr>
          <p:cNvSpPr/>
          <p:nvPr/>
        </p:nvSpPr>
        <p:spPr>
          <a:xfrm>
            <a:off x="1271464" y="1614349"/>
            <a:ext cx="6264696" cy="3023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Tittel 16">
            <a:extLst>
              <a:ext uri="{FF2B5EF4-FFF2-40B4-BE49-F238E27FC236}">
                <a16:creationId xmlns:a16="http://schemas.microsoft.com/office/drawing/2014/main" id="{92102463-A40D-408D-9D94-FBB96D8876C7}"/>
              </a:ext>
            </a:extLst>
          </p:cNvPr>
          <p:cNvSpPr>
            <a:spLocks noGrp="1"/>
          </p:cNvSpPr>
          <p:nvPr>
            <p:ph type="ctrTitle"/>
          </p:nvPr>
        </p:nvSpPr>
        <p:spPr>
          <a:xfrm>
            <a:off x="1887569" y="1112325"/>
            <a:ext cx="9937732" cy="502024"/>
          </a:xfrm>
        </p:spPr>
        <p:txBody>
          <a:bodyPr>
            <a:normAutofit/>
          </a:bodyPr>
          <a:lstStyle/>
          <a:p>
            <a:pPr algn="l"/>
            <a:r>
              <a:rPr lang="nb-NO" sz="3200" dirty="0"/>
              <a:t>Dataomforming med Semantisk web-teknologi</a:t>
            </a:r>
          </a:p>
        </p:txBody>
      </p:sp>
      <p:sp>
        <p:nvSpPr>
          <p:cNvPr id="4" name="Undertittel 3">
            <a:extLst>
              <a:ext uri="{FF2B5EF4-FFF2-40B4-BE49-F238E27FC236}">
                <a16:creationId xmlns:a16="http://schemas.microsoft.com/office/drawing/2014/main" id="{84B28E32-84F5-4F7F-A636-353427838987}"/>
              </a:ext>
            </a:extLst>
          </p:cNvPr>
          <p:cNvSpPr>
            <a:spLocks noGrp="1"/>
          </p:cNvSpPr>
          <p:nvPr>
            <p:ph type="subTitle" idx="1"/>
          </p:nvPr>
        </p:nvSpPr>
        <p:spPr>
          <a:xfrm>
            <a:off x="1896965" y="767440"/>
            <a:ext cx="9937731" cy="339502"/>
          </a:xfrm>
        </p:spPr>
        <p:txBody>
          <a:bodyPr>
            <a:normAutofit/>
          </a:bodyPr>
          <a:lstStyle/>
          <a:p>
            <a:r>
              <a:rPr lang="nb-NO" dirty="0"/>
              <a:t>Løsningsbeskrivelse</a:t>
            </a:r>
          </a:p>
        </p:txBody>
      </p:sp>
      <p:pic>
        <p:nvPicPr>
          <p:cNvPr id="3" name="Bilde 2">
            <a:extLst>
              <a:ext uri="{FF2B5EF4-FFF2-40B4-BE49-F238E27FC236}">
                <a16:creationId xmlns:a16="http://schemas.microsoft.com/office/drawing/2014/main" id="{F4C4434A-7390-40D4-B8A2-04F9B55EA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780037"/>
            <a:ext cx="8106358" cy="4310523"/>
          </a:xfrm>
          <a:prstGeom prst="rect">
            <a:avLst/>
          </a:prstGeom>
        </p:spPr>
      </p:pic>
      <p:pic>
        <p:nvPicPr>
          <p:cNvPr id="1030" name="Picture 6" descr="Resource Description Format (RDF) logo">
            <a:extLst>
              <a:ext uri="{FF2B5EF4-FFF2-40B4-BE49-F238E27FC236}">
                <a16:creationId xmlns:a16="http://schemas.microsoft.com/office/drawing/2014/main" id="{103530B4-745A-4C7A-9331-4DBBA7400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2968525"/>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e 12">
            <a:extLst>
              <a:ext uri="{FF2B5EF4-FFF2-40B4-BE49-F238E27FC236}">
                <a16:creationId xmlns:a16="http://schemas.microsoft.com/office/drawing/2014/main" id="{AD033315-A163-4EAB-B436-058D3831D84E}"/>
              </a:ext>
            </a:extLst>
          </p:cNvPr>
          <p:cNvPicPr>
            <a:picLocks noChangeAspect="1"/>
          </p:cNvPicPr>
          <p:nvPr/>
        </p:nvPicPr>
        <p:blipFill>
          <a:blip r:embed="rId4"/>
          <a:stretch>
            <a:fillRect/>
          </a:stretch>
        </p:blipFill>
        <p:spPr>
          <a:xfrm>
            <a:off x="702092" y="5243686"/>
            <a:ext cx="2371899" cy="443303"/>
          </a:xfrm>
          <a:prstGeom prst="rect">
            <a:avLst/>
          </a:prstGeom>
        </p:spPr>
      </p:pic>
      <p:pic>
        <p:nvPicPr>
          <p:cNvPr id="12" name="Bilde 11">
            <a:extLst>
              <a:ext uri="{FF2B5EF4-FFF2-40B4-BE49-F238E27FC236}">
                <a16:creationId xmlns:a16="http://schemas.microsoft.com/office/drawing/2014/main" id="{F547B74B-7A54-4E9E-B3D0-02831B55E390}"/>
              </a:ext>
            </a:extLst>
          </p:cNvPr>
          <p:cNvPicPr>
            <a:picLocks noChangeAspect="1"/>
          </p:cNvPicPr>
          <p:nvPr/>
        </p:nvPicPr>
        <p:blipFill>
          <a:blip r:embed="rId5"/>
          <a:stretch>
            <a:fillRect/>
          </a:stretch>
        </p:blipFill>
        <p:spPr>
          <a:xfrm>
            <a:off x="9969111" y="5877272"/>
            <a:ext cx="1684358" cy="627057"/>
          </a:xfrm>
          <a:prstGeom prst="rect">
            <a:avLst/>
          </a:prstGeom>
        </p:spPr>
      </p:pic>
      <p:pic>
        <p:nvPicPr>
          <p:cNvPr id="14" name="Bilde 13">
            <a:extLst>
              <a:ext uri="{FF2B5EF4-FFF2-40B4-BE49-F238E27FC236}">
                <a16:creationId xmlns:a16="http://schemas.microsoft.com/office/drawing/2014/main" id="{CE17A0BB-AD0F-4029-BD5A-63E2E25B367E}"/>
              </a:ext>
            </a:extLst>
          </p:cNvPr>
          <p:cNvPicPr>
            <a:picLocks noChangeAspect="1"/>
          </p:cNvPicPr>
          <p:nvPr/>
        </p:nvPicPr>
        <p:blipFill>
          <a:blip r:embed="rId6"/>
          <a:stretch>
            <a:fillRect/>
          </a:stretch>
        </p:blipFill>
        <p:spPr>
          <a:xfrm>
            <a:off x="10092591" y="5025901"/>
            <a:ext cx="743735" cy="698031"/>
          </a:xfrm>
          <a:prstGeom prst="rect">
            <a:avLst/>
          </a:prstGeom>
        </p:spPr>
      </p:pic>
      <p:pic>
        <p:nvPicPr>
          <p:cNvPr id="15" name="Bilde 14">
            <a:extLst>
              <a:ext uri="{FF2B5EF4-FFF2-40B4-BE49-F238E27FC236}">
                <a16:creationId xmlns:a16="http://schemas.microsoft.com/office/drawing/2014/main" id="{E78631E1-F740-4FB7-8D70-26505F82A2E2}"/>
              </a:ext>
            </a:extLst>
          </p:cNvPr>
          <p:cNvPicPr>
            <a:picLocks noChangeAspect="1"/>
          </p:cNvPicPr>
          <p:nvPr/>
        </p:nvPicPr>
        <p:blipFill>
          <a:blip r:embed="rId7"/>
          <a:stretch>
            <a:fillRect/>
          </a:stretch>
        </p:blipFill>
        <p:spPr>
          <a:xfrm>
            <a:off x="702092" y="4719349"/>
            <a:ext cx="2371899" cy="443304"/>
          </a:xfrm>
          <a:prstGeom prst="rect">
            <a:avLst/>
          </a:prstGeom>
        </p:spPr>
      </p:pic>
      <p:pic>
        <p:nvPicPr>
          <p:cNvPr id="2" name="Bilde 1">
            <a:extLst>
              <a:ext uri="{FF2B5EF4-FFF2-40B4-BE49-F238E27FC236}">
                <a16:creationId xmlns:a16="http://schemas.microsoft.com/office/drawing/2014/main" id="{9385B0A4-9F89-4F9B-AF85-40F5F660070E}"/>
              </a:ext>
            </a:extLst>
          </p:cNvPr>
          <p:cNvPicPr>
            <a:picLocks noChangeAspect="1"/>
          </p:cNvPicPr>
          <p:nvPr/>
        </p:nvPicPr>
        <p:blipFill>
          <a:blip r:embed="rId8"/>
          <a:stretch>
            <a:fillRect/>
          </a:stretch>
        </p:blipFill>
        <p:spPr>
          <a:xfrm>
            <a:off x="3410030" y="5718968"/>
            <a:ext cx="1317818" cy="896116"/>
          </a:xfrm>
          <a:prstGeom prst="rect">
            <a:avLst/>
          </a:prstGeom>
        </p:spPr>
      </p:pic>
      <p:pic>
        <p:nvPicPr>
          <p:cNvPr id="16" name="Picture 2">
            <a:extLst>
              <a:ext uri="{FF2B5EF4-FFF2-40B4-BE49-F238E27FC236}">
                <a16:creationId xmlns:a16="http://schemas.microsoft.com/office/drawing/2014/main" id="{9DDA2B30-E536-4B0C-986E-26BD1B38A0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1339" y="6167026"/>
            <a:ext cx="1368152" cy="548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kstSylinder 5">
            <a:extLst>
              <a:ext uri="{FF2B5EF4-FFF2-40B4-BE49-F238E27FC236}">
                <a16:creationId xmlns:a16="http://schemas.microsoft.com/office/drawing/2014/main" id="{B5C4847F-6BFE-4CE8-8EF9-7208B5EBF9A0}"/>
              </a:ext>
            </a:extLst>
          </p:cNvPr>
          <p:cNvSpPr txBox="1"/>
          <p:nvPr/>
        </p:nvSpPr>
        <p:spPr>
          <a:xfrm>
            <a:off x="6052843" y="1989561"/>
            <a:ext cx="1151277" cy="769441"/>
          </a:xfrm>
          <a:prstGeom prst="rect">
            <a:avLst/>
          </a:prstGeom>
          <a:noFill/>
        </p:spPr>
        <p:txBody>
          <a:bodyPr wrap="none" rtlCol="0">
            <a:spAutoFit/>
          </a:bodyPr>
          <a:lstStyle/>
          <a:p>
            <a:r>
              <a:rPr lang="nb-NO" sz="4400" dirty="0"/>
              <a:t>POC</a:t>
            </a:r>
          </a:p>
        </p:txBody>
      </p:sp>
      <p:sp>
        <p:nvSpPr>
          <p:cNvPr id="19" name="TekstSylinder 18">
            <a:extLst>
              <a:ext uri="{FF2B5EF4-FFF2-40B4-BE49-F238E27FC236}">
                <a16:creationId xmlns:a16="http://schemas.microsoft.com/office/drawing/2014/main" id="{59B9EC68-6B31-43CC-9CFA-46A774516EE0}"/>
              </a:ext>
            </a:extLst>
          </p:cNvPr>
          <p:cNvSpPr txBox="1"/>
          <p:nvPr/>
        </p:nvSpPr>
        <p:spPr>
          <a:xfrm>
            <a:off x="7851576" y="2506666"/>
            <a:ext cx="4010503"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nb-NO" sz="3200" dirty="0"/>
              <a:t>2022: POC</a:t>
            </a:r>
          </a:p>
          <a:p>
            <a:r>
              <a:rPr lang="nb-NO" sz="3200" dirty="0"/>
              <a:t>2023: Komplett løsning</a:t>
            </a:r>
          </a:p>
        </p:txBody>
      </p:sp>
    </p:spTree>
    <p:extLst>
      <p:ext uri="{BB962C8B-B14F-4D97-AF65-F5344CB8AC3E}">
        <p14:creationId xmlns:p14="http://schemas.microsoft.com/office/powerpoint/2010/main" val="241462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P spid="6"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CC6AADE3-66A2-4721-B1A8-E410BAB314AE}"/>
              </a:ext>
            </a:extLst>
          </p:cNvPr>
          <p:cNvPicPr>
            <a:picLocks noChangeAspect="1"/>
          </p:cNvPicPr>
          <p:nvPr/>
        </p:nvPicPr>
        <p:blipFill>
          <a:blip r:embed="rId2"/>
          <a:stretch>
            <a:fillRect/>
          </a:stretch>
        </p:blipFill>
        <p:spPr>
          <a:xfrm>
            <a:off x="2207568" y="620688"/>
            <a:ext cx="4432539" cy="5733256"/>
          </a:xfrm>
          <a:prstGeom prst="rect">
            <a:avLst/>
          </a:prstGeom>
        </p:spPr>
      </p:pic>
      <p:pic>
        <p:nvPicPr>
          <p:cNvPr id="12" name="Bilde 11">
            <a:extLst>
              <a:ext uri="{FF2B5EF4-FFF2-40B4-BE49-F238E27FC236}">
                <a16:creationId xmlns:a16="http://schemas.microsoft.com/office/drawing/2014/main" id="{F859FD08-A3E3-46BA-AA81-DE6046198CB2}"/>
              </a:ext>
            </a:extLst>
          </p:cNvPr>
          <p:cNvPicPr>
            <a:picLocks noChangeAspect="1"/>
          </p:cNvPicPr>
          <p:nvPr/>
        </p:nvPicPr>
        <p:blipFill>
          <a:blip r:embed="rId3"/>
          <a:stretch>
            <a:fillRect/>
          </a:stretch>
        </p:blipFill>
        <p:spPr>
          <a:xfrm>
            <a:off x="6194695" y="504057"/>
            <a:ext cx="4178419" cy="1484784"/>
          </a:xfrm>
          <a:prstGeom prst="rect">
            <a:avLst/>
          </a:prstGeom>
        </p:spPr>
      </p:pic>
      <p:pic>
        <p:nvPicPr>
          <p:cNvPr id="14" name="Bilde 13">
            <a:extLst>
              <a:ext uri="{FF2B5EF4-FFF2-40B4-BE49-F238E27FC236}">
                <a16:creationId xmlns:a16="http://schemas.microsoft.com/office/drawing/2014/main" id="{662741CB-0F04-43C6-97B9-0BA537CFC523}"/>
              </a:ext>
            </a:extLst>
          </p:cNvPr>
          <p:cNvPicPr>
            <a:picLocks noChangeAspect="1"/>
          </p:cNvPicPr>
          <p:nvPr/>
        </p:nvPicPr>
        <p:blipFill>
          <a:blip r:embed="rId4"/>
          <a:stretch>
            <a:fillRect/>
          </a:stretch>
        </p:blipFill>
        <p:spPr>
          <a:xfrm>
            <a:off x="7464152" y="2204864"/>
            <a:ext cx="4526468" cy="1838658"/>
          </a:xfrm>
          <a:prstGeom prst="rect">
            <a:avLst/>
          </a:prstGeom>
        </p:spPr>
      </p:pic>
      <p:pic>
        <p:nvPicPr>
          <p:cNvPr id="22" name="Bilde 21">
            <a:extLst>
              <a:ext uri="{FF2B5EF4-FFF2-40B4-BE49-F238E27FC236}">
                <a16:creationId xmlns:a16="http://schemas.microsoft.com/office/drawing/2014/main" id="{6B80CADD-D431-4EE8-B370-581B109F3DE3}"/>
              </a:ext>
            </a:extLst>
          </p:cNvPr>
          <p:cNvPicPr>
            <a:picLocks noChangeAspect="1"/>
          </p:cNvPicPr>
          <p:nvPr/>
        </p:nvPicPr>
        <p:blipFill>
          <a:blip r:embed="rId5"/>
          <a:stretch>
            <a:fillRect/>
          </a:stretch>
        </p:blipFill>
        <p:spPr>
          <a:xfrm>
            <a:off x="525922" y="3573016"/>
            <a:ext cx="4245165" cy="3053654"/>
          </a:xfrm>
          <a:prstGeom prst="rect">
            <a:avLst/>
          </a:prstGeom>
        </p:spPr>
      </p:pic>
      <p:pic>
        <p:nvPicPr>
          <p:cNvPr id="24" name="Bilde 23">
            <a:extLst>
              <a:ext uri="{FF2B5EF4-FFF2-40B4-BE49-F238E27FC236}">
                <a16:creationId xmlns:a16="http://schemas.microsoft.com/office/drawing/2014/main" id="{E2EB98E4-6B08-4A8D-BECE-D84CDFE0B541}"/>
              </a:ext>
            </a:extLst>
          </p:cNvPr>
          <p:cNvPicPr>
            <a:picLocks noChangeAspect="1"/>
          </p:cNvPicPr>
          <p:nvPr/>
        </p:nvPicPr>
        <p:blipFill>
          <a:blip r:embed="rId6"/>
          <a:stretch>
            <a:fillRect/>
          </a:stretch>
        </p:blipFill>
        <p:spPr>
          <a:xfrm>
            <a:off x="5803130" y="4145259"/>
            <a:ext cx="4961548" cy="2345048"/>
          </a:xfrm>
          <a:prstGeom prst="rect">
            <a:avLst/>
          </a:prstGeom>
        </p:spPr>
      </p:pic>
      <p:sp>
        <p:nvSpPr>
          <p:cNvPr id="7" name="TekstSylinder 6">
            <a:extLst>
              <a:ext uri="{FF2B5EF4-FFF2-40B4-BE49-F238E27FC236}">
                <a16:creationId xmlns:a16="http://schemas.microsoft.com/office/drawing/2014/main" id="{E1050A13-2C16-4BDF-9593-7D6EC8E5D121}"/>
              </a:ext>
            </a:extLst>
          </p:cNvPr>
          <p:cNvSpPr txBox="1"/>
          <p:nvPr/>
        </p:nvSpPr>
        <p:spPr>
          <a:xfrm>
            <a:off x="6094288" y="6340567"/>
            <a:ext cx="6097712" cy="398534"/>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700" kern="0">
                <a:solidFill>
                  <a:prstClr val="black"/>
                </a:solidFill>
                <a:latin typeface="Arial Nova" panose="020B0504020202020204" pitchFamily="34"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Geospatial World, 2021. The Power of Where: A Geospatial Knowledge Infrastructure to Enhance the World Economy, Society and Environment.</a:t>
            </a:r>
          </a:p>
        </p:txBody>
      </p:sp>
    </p:spTree>
    <p:extLst>
      <p:ext uri="{BB962C8B-B14F-4D97-AF65-F5344CB8AC3E}">
        <p14:creationId xmlns:p14="http://schemas.microsoft.com/office/powerpoint/2010/main" val="275281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3F9E9773-2EF9-430B-8DA9-CFBAD4D7288D}"/>
              </a:ext>
            </a:extLst>
          </p:cNvPr>
          <p:cNvPicPr>
            <a:picLocks noChangeAspect="1"/>
          </p:cNvPicPr>
          <p:nvPr/>
        </p:nvPicPr>
        <p:blipFill>
          <a:blip r:embed="rId2"/>
          <a:stretch>
            <a:fillRect/>
          </a:stretch>
        </p:blipFill>
        <p:spPr>
          <a:xfrm>
            <a:off x="1991544" y="908720"/>
            <a:ext cx="4187803" cy="5409248"/>
          </a:xfrm>
          <a:prstGeom prst="rect">
            <a:avLst/>
          </a:prstGeom>
        </p:spPr>
      </p:pic>
      <p:pic>
        <p:nvPicPr>
          <p:cNvPr id="5" name="Bilde 4">
            <a:extLst>
              <a:ext uri="{FF2B5EF4-FFF2-40B4-BE49-F238E27FC236}">
                <a16:creationId xmlns:a16="http://schemas.microsoft.com/office/drawing/2014/main" id="{EE40011B-77D5-4118-B350-AB2758E74CEB}"/>
              </a:ext>
            </a:extLst>
          </p:cNvPr>
          <p:cNvPicPr>
            <a:picLocks noChangeAspect="1"/>
          </p:cNvPicPr>
          <p:nvPr/>
        </p:nvPicPr>
        <p:blipFill>
          <a:blip r:embed="rId3"/>
          <a:stretch>
            <a:fillRect/>
          </a:stretch>
        </p:blipFill>
        <p:spPr>
          <a:xfrm>
            <a:off x="6672064" y="1731859"/>
            <a:ext cx="5177738" cy="1534798"/>
          </a:xfrm>
          <a:prstGeom prst="rect">
            <a:avLst/>
          </a:prstGeom>
        </p:spPr>
      </p:pic>
      <p:pic>
        <p:nvPicPr>
          <p:cNvPr id="3" name="Bilde 2">
            <a:extLst>
              <a:ext uri="{FF2B5EF4-FFF2-40B4-BE49-F238E27FC236}">
                <a16:creationId xmlns:a16="http://schemas.microsoft.com/office/drawing/2014/main" id="{8296BB63-AA69-4348-B41C-1F6732BE7FB9}"/>
              </a:ext>
            </a:extLst>
          </p:cNvPr>
          <p:cNvPicPr>
            <a:picLocks noChangeAspect="1"/>
          </p:cNvPicPr>
          <p:nvPr/>
        </p:nvPicPr>
        <p:blipFill>
          <a:blip r:embed="rId4"/>
          <a:stretch>
            <a:fillRect/>
          </a:stretch>
        </p:blipFill>
        <p:spPr>
          <a:xfrm>
            <a:off x="6654904" y="3140968"/>
            <a:ext cx="5225357" cy="2800861"/>
          </a:xfrm>
          <a:prstGeom prst="rect">
            <a:avLst/>
          </a:prstGeom>
        </p:spPr>
      </p:pic>
      <p:pic>
        <p:nvPicPr>
          <p:cNvPr id="10" name="Bilde 9">
            <a:extLst>
              <a:ext uri="{FF2B5EF4-FFF2-40B4-BE49-F238E27FC236}">
                <a16:creationId xmlns:a16="http://schemas.microsoft.com/office/drawing/2014/main" id="{E7CEFAB3-3B6D-4812-B871-38F9DE45BDEE}"/>
              </a:ext>
            </a:extLst>
          </p:cNvPr>
          <p:cNvPicPr>
            <a:picLocks noChangeAspect="1"/>
          </p:cNvPicPr>
          <p:nvPr/>
        </p:nvPicPr>
        <p:blipFill>
          <a:blip r:embed="rId5"/>
          <a:stretch>
            <a:fillRect/>
          </a:stretch>
        </p:blipFill>
        <p:spPr>
          <a:xfrm>
            <a:off x="983432" y="4165038"/>
            <a:ext cx="5323929" cy="1763823"/>
          </a:xfrm>
          <a:prstGeom prst="rect">
            <a:avLst/>
          </a:prstGeom>
        </p:spPr>
      </p:pic>
      <p:sp>
        <p:nvSpPr>
          <p:cNvPr id="6" name="TekstSylinder 5">
            <a:extLst>
              <a:ext uri="{FF2B5EF4-FFF2-40B4-BE49-F238E27FC236}">
                <a16:creationId xmlns:a16="http://schemas.microsoft.com/office/drawing/2014/main" id="{8ED9DAB5-5534-4040-986F-6A64C7614E34}"/>
              </a:ext>
            </a:extLst>
          </p:cNvPr>
          <p:cNvSpPr txBox="1"/>
          <p:nvPr/>
        </p:nvSpPr>
        <p:spPr>
          <a:xfrm>
            <a:off x="8112224" y="5932809"/>
            <a:ext cx="3549682" cy="613978"/>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700" kern="0">
                <a:solidFill>
                  <a:prstClr val="black"/>
                </a:solidFill>
                <a:latin typeface="Arial Nova" panose="020B0504020202020204" pitchFamily="34"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UN-GGIM, 2022. Future Geospatial Information Ecosystem: From SDI to SoS and on to the </a:t>
            </a:r>
            <a:r>
              <a:rPr lang="en-US" dirty="0" err="1"/>
              <a:t>Geoverse</a:t>
            </a:r>
            <a:r>
              <a:rPr lang="en-US" dirty="0"/>
              <a:t>. Making the Step Change Using the Integrated Geospatial Information Framework</a:t>
            </a:r>
            <a:endParaRPr lang="nb-NO" dirty="0"/>
          </a:p>
        </p:txBody>
      </p:sp>
    </p:spTree>
    <p:extLst>
      <p:ext uri="{BB962C8B-B14F-4D97-AF65-F5344CB8AC3E}">
        <p14:creationId xmlns:p14="http://schemas.microsoft.com/office/powerpoint/2010/main" val="13652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tel 9">
            <a:extLst>
              <a:ext uri="{FF2B5EF4-FFF2-40B4-BE49-F238E27FC236}">
                <a16:creationId xmlns:a16="http://schemas.microsoft.com/office/drawing/2014/main" id="{6359AAE8-1E2C-48CD-B537-6487E0143497}"/>
              </a:ext>
            </a:extLst>
          </p:cNvPr>
          <p:cNvSpPr>
            <a:spLocks noGrp="1"/>
          </p:cNvSpPr>
          <p:nvPr>
            <p:ph type="ctrTitle"/>
          </p:nvPr>
        </p:nvSpPr>
        <p:spPr>
          <a:xfrm>
            <a:off x="1775519" y="692697"/>
            <a:ext cx="5112569" cy="1080120"/>
          </a:xfrm>
        </p:spPr>
        <p:txBody>
          <a:bodyPr>
            <a:normAutofit/>
          </a:bodyPr>
          <a:lstStyle/>
          <a:p>
            <a:pPr algn="ctr"/>
            <a:r>
              <a:rPr lang="nb-NO" sz="6600" dirty="0"/>
              <a:t>Spørsmål?</a:t>
            </a:r>
          </a:p>
        </p:txBody>
      </p:sp>
      <p:pic>
        <p:nvPicPr>
          <p:cNvPr id="3" name="Bilde 2">
            <a:extLst>
              <a:ext uri="{FF2B5EF4-FFF2-40B4-BE49-F238E27FC236}">
                <a16:creationId xmlns:a16="http://schemas.microsoft.com/office/drawing/2014/main" id="{8907D826-E039-4A2B-94D4-B7A141780914}"/>
              </a:ext>
            </a:extLst>
          </p:cNvPr>
          <p:cNvPicPr>
            <a:picLocks noChangeAspect="1"/>
          </p:cNvPicPr>
          <p:nvPr/>
        </p:nvPicPr>
        <p:blipFill>
          <a:blip r:embed="rId2"/>
          <a:stretch>
            <a:fillRect/>
          </a:stretch>
        </p:blipFill>
        <p:spPr>
          <a:xfrm>
            <a:off x="1775519" y="2168860"/>
            <a:ext cx="5328591" cy="3996443"/>
          </a:xfrm>
          <a:prstGeom prst="rect">
            <a:avLst/>
          </a:prstGeom>
        </p:spPr>
      </p:pic>
      <p:sp>
        <p:nvSpPr>
          <p:cNvPr id="6" name="Tittel 9">
            <a:extLst>
              <a:ext uri="{FF2B5EF4-FFF2-40B4-BE49-F238E27FC236}">
                <a16:creationId xmlns:a16="http://schemas.microsoft.com/office/drawing/2014/main" id="{EA9F5A9B-9019-4C2F-B92F-04C4AC259994}"/>
              </a:ext>
            </a:extLst>
          </p:cNvPr>
          <p:cNvSpPr txBox="1">
            <a:spLocks/>
          </p:cNvSpPr>
          <p:nvPr/>
        </p:nvSpPr>
        <p:spPr>
          <a:xfrm>
            <a:off x="7201454" y="4545125"/>
            <a:ext cx="1944217" cy="576064"/>
          </a:xfrm>
          <a:prstGeom prst="rect">
            <a:avLst/>
          </a:prstGeom>
        </p:spPr>
        <p:txBody>
          <a:bodyPr vert="horz" lIns="0" tIns="0" rIns="0" bIns="0" rtlCol="0" anchor="t">
            <a:normAutofit/>
          </a:bodyPr>
          <a:lstStyle>
            <a:lvl1pPr algn="l" defTabSz="914035" rtl="0" eaLnBrk="1" latinLnBrk="0" hangingPunct="1">
              <a:spcBef>
                <a:spcPct val="0"/>
              </a:spcBef>
              <a:buNone/>
              <a:defRPr sz="3600" kern="1200">
                <a:solidFill>
                  <a:schemeClr val="tx1"/>
                </a:solidFill>
                <a:latin typeface="Calibri" panose="020F0502020204030204" pitchFamily="34" charset="0"/>
                <a:ea typeface="+mj-ea"/>
                <a:cs typeface="+mj-cs"/>
              </a:defRPr>
            </a:lvl1pPr>
          </a:lstStyle>
          <a:p>
            <a:pPr algn="ctr"/>
            <a:r>
              <a:rPr lang="nb-NO" dirty="0"/>
              <a:t>1.1.2023</a:t>
            </a:r>
          </a:p>
        </p:txBody>
      </p:sp>
      <p:pic>
        <p:nvPicPr>
          <p:cNvPr id="2050" name="Picture 2" descr="Kartverkets logoar | Kartverket.no">
            <a:extLst>
              <a:ext uri="{FF2B5EF4-FFF2-40B4-BE49-F238E27FC236}">
                <a16:creationId xmlns:a16="http://schemas.microsoft.com/office/drawing/2014/main" id="{DA881617-0E1D-4DCE-B9A3-C7F9BC6AF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904" y="5229200"/>
            <a:ext cx="2822820" cy="936103"/>
          </a:xfrm>
          <a:prstGeom prst="rect">
            <a:avLst/>
          </a:prstGeom>
          <a:noFill/>
          <a:extLst>
            <a:ext uri="{909E8E84-426E-40DD-AFC4-6F175D3DCCD1}">
              <a14:hiddenFill xmlns:a14="http://schemas.microsoft.com/office/drawing/2010/main">
                <a:solidFill>
                  <a:srgbClr val="FFFFFF"/>
                </a:solidFill>
              </a14:hiddenFill>
            </a:ext>
          </a:extLst>
        </p:spPr>
      </p:pic>
      <p:sp>
        <p:nvSpPr>
          <p:cNvPr id="8" name="TekstSylinder 7">
            <a:extLst>
              <a:ext uri="{FF2B5EF4-FFF2-40B4-BE49-F238E27FC236}">
                <a16:creationId xmlns:a16="http://schemas.microsoft.com/office/drawing/2014/main" id="{8D4B1CF5-68A2-4AE1-A211-9FAC2AFB2FA4}"/>
              </a:ext>
            </a:extLst>
          </p:cNvPr>
          <p:cNvSpPr txBox="1"/>
          <p:nvPr/>
        </p:nvSpPr>
        <p:spPr>
          <a:xfrm>
            <a:off x="8328248" y="2168860"/>
            <a:ext cx="3456384" cy="1629641"/>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p>
            <a:r>
              <a:rPr lang="nb-NO" sz="1867" kern="0" dirty="0">
                <a:solidFill>
                  <a:prstClr val="black"/>
                </a:solidFill>
                <a:latin typeface="Arial Nova" panose="020B0504020202020204" pitchFamily="34" charset="0"/>
                <a:cs typeface="Calibri" panose="020F0502020204030204" pitchFamily="34" charset="0"/>
              </a:rPr>
              <a:t>Knut Jetlund</a:t>
            </a:r>
          </a:p>
          <a:p>
            <a:r>
              <a:rPr lang="nb-NO" sz="1333" dirty="0">
                <a:latin typeface="Arial Nova" panose="020B0504020202020204" pitchFamily="34" charset="0"/>
                <a:cs typeface="Calibri" panose="020F0502020204030204" pitchFamily="34" charset="0"/>
              </a:rPr>
              <a:t>Statens vegvesen</a:t>
            </a:r>
          </a:p>
          <a:p>
            <a:r>
              <a:rPr lang="nb-NO" sz="1100" kern="0" dirty="0">
                <a:solidFill>
                  <a:prstClr val="black"/>
                </a:solidFill>
                <a:latin typeface="Arial Nova" panose="020B0504020202020204" pitchFamily="34" charset="0"/>
                <a:cs typeface="Calibri" panose="020F0502020204030204" pitchFamily="34" charset="0"/>
              </a:rPr>
              <a:t>knut.jetlund@vegvesen.no </a:t>
            </a:r>
          </a:p>
          <a:p>
            <a:endParaRPr lang="nb-NO" sz="1100" kern="0" dirty="0">
              <a:solidFill>
                <a:prstClr val="black"/>
              </a:solidFill>
              <a:latin typeface="Arial Nova" panose="020B0504020202020204" pitchFamily="34" charset="0"/>
              <a:cs typeface="Calibri" panose="020F0502020204030204" pitchFamily="34" charset="0"/>
            </a:endParaRPr>
          </a:p>
          <a:p>
            <a:r>
              <a:rPr lang="nb-NO" sz="1100" kern="0" dirty="0" err="1">
                <a:solidFill>
                  <a:prstClr val="black"/>
                </a:solidFill>
                <a:latin typeface="Arial Nova" panose="020B0504020202020204" pitchFamily="34" charset="0"/>
                <a:cs typeface="Calibri" panose="020F0502020204030204" pitchFamily="34" charset="0"/>
              </a:rPr>
              <a:t>Twitter</a:t>
            </a:r>
            <a:r>
              <a:rPr lang="nb-NO" sz="1100" kern="0" dirty="0">
                <a:solidFill>
                  <a:prstClr val="black"/>
                </a:solidFill>
                <a:latin typeface="Arial Nova" panose="020B0504020202020204" pitchFamily="34" charset="0"/>
                <a:cs typeface="Calibri" panose="020F0502020204030204" pitchFamily="34" charset="0"/>
              </a:rPr>
              <a:t>: @Jetgeo </a:t>
            </a:r>
          </a:p>
          <a:p>
            <a:r>
              <a:rPr lang="nb-NO" sz="1100" kern="0" dirty="0" err="1">
                <a:solidFill>
                  <a:prstClr val="black"/>
                </a:solidFill>
                <a:latin typeface="Arial Nova" panose="020B0504020202020204" pitchFamily="34" charset="0"/>
                <a:cs typeface="Calibri" panose="020F0502020204030204" pitchFamily="34" charset="0"/>
              </a:rPr>
              <a:t>Mastodon</a:t>
            </a:r>
            <a:r>
              <a:rPr lang="nb-NO" sz="1100" kern="0" dirty="0">
                <a:solidFill>
                  <a:prstClr val="black"/>
                </a:solidFill>
                <a:latin typeface="Arial Nova" panose="020B0504020202020204" pitchFamily="34" charset="0"/>
                <a:cs typeface="Calibri" panose="020F0502020204030204" pitchFamily="34" charset="0"/>
              </a:rPr>
              <a:t>: @Jetgeo@snabelen.no</a:t>
            </a:r>
          </a:p>
          <a:p>
            <a:r>
              <a:rPr lang="nb-NO" sz="1100" kern="0" dirty="0">
                <a:solidFill>
                  <a:prstClr val="black"/>
                </a:solidFill>
                <a:latin typeface="Arial Nova" panose="020B0504020202020204" pitchFamily="34" charset="0"/>
                <a:cs typeface="Calibri" panose="020F0502020204030204" pitchFamily="34" charset="0"/>
              </a:rPr>
              <a:t>LinkedIn: https://www.linkedin.com/in/knut-jetlund/ </a:t>
            </a:r>
          </a:p>
        </p:txBody>
      </p:sp>
    </p:spTree>
    <p:extLst>
      <p:ext uri="{BB962C8B-B14F-4D97-AF65-F5344CB8AC3E}">
        <p14:creationId xmlns:p14="http://schemas.microsoft.com/office/powerpoint/2010/main" val="191680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3DE0094-8CC1-4C1C-8874-EC5ED4FD6976}"/>
              </a:ext>
            </a:extLst>
          </p:cNvPr>
          <p:cNvSpPr>
            <a:spLocks noGrp="1"/>
          </p:cNvSpPr>
          <p:nvPr>
            <p:ph type="title"/>
          </p:nvPr>
        </p:nvSpPr>
        <p:spPr>
          <a:xfrm>
            <a:off x="401847" y="397786"/>
            <a:ext cx="11224996" cy="782609"/>
          </a:xfrm>
        </p:spPr>
        <p:txBody>
          <a:bodyPr/>
          <a:lstStyle/>
          <a:p>
            <a:r>
              <a:rPr lang="nb-NO" sz="4267" dirty="0"/>
              <a:t>Kunnskap som graf – The Memory Palace</a:t>
            </a:r>
          </a:p>
        </p:txBody>
      </p:sp>
      <p:pic>
        <p:nvPicPr>
          <p:cNvPr id="3074" name="Picture 2" descr="The Knowledge Part of the Graph">
            <a:extLst>
              <a:ext uri="{FF2B5EF4-FFF2-40B4-BE49-F238E27FC236}">
                <a16:creationId xmlns:a16="http://schemas.microsoft.com/office/drawing/2014/main" id="{AB0BC780-5B11-4FFA-965E-26CC713EFB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2152" y="1417920"/>
            <a:ext cx="9141011" cy="4570505"/>
          </a:xfrm>
          <a:prstGeom prst="rect">
            <a:avLst/>
          </a:prstGeom>
          <a:extLst>
            <a:ext uri="{909E8E84-426E-40DD-AFC4-6F175D3DCCD1}">
              <a14:hiddenFill xmlns:a14="http://schemas.microsoft.com/office/drawing/2010/main">
                <a:solidFill>
                  <a:srgbClr val="FFFFFF"/>
                </a:solidFill>
              </a14:hiddenFill>
            </a:ext>
          </a:extLst>
        </p:spPr>
      </p:pic>
      <p:sp>
        <p:nvSpPr>
          <p:cNvPr id="10" name="TekstSylinder 9">
            <a:extLst>
              <a:ext uri="{FF2B5EF4-FFF2-40B4-BE49-F238E27FC236}">
                <a16:creationId xmlns:a16="http://schemas.microsoft.com/office/drawing/2014/main" id="{15CB82C2-F4B9-406A-A7CC-D6BDA03B886A}"/>
              </a:ext>
            </a:extLst>
          </p:cNvPr>
          <p:cNvSpPr txBox="1"/>
          <p:nvPr/>
        </p:nvSpPr>
        <p:spPr>
          <a:xfrm>
            <a:off x="7968208" y="6165304"/>
            <a:ext cx="4007768" cy="444701"/>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1000" kern="0">
                <a:solidFill>
                  <a:prstClr val="black"/>
                </a:solidFill>
                <a:latin typeface="Arial Nova" panose="020B0504020202020204" pitchFamily="34" charset="0"/>
                <a:cs typeface="Calibri" panose="020F0502020204030204" pitchFamily="34" charset="0"/>
              </a:defRPr>
            </a:lvl1pPr>
          </a:lstStyle>
          <a:p>
            <a:r>
              <a:rPr lang="nb-NO" dirty="0"/>
              <a:t>https://www.ontotext.com/blog/knowledge-graph-memory-palace/</a:t>
            </a:r>
          </a:p>
        </p:txBody>
      </p:sp>
      <p:sp>
        <p:nvSpPr>
          <p:cNvPr id="3" name="Rektangel 2">
            <a:extLst>
              <a:ext uri="{FF2B5EF4-FFF2-40B4-BE49-F238E27FC236}">
                <a16:creationId xmlns:a16="http://schemas.microsoft.com/office/drawing/2014/main" id="{42D284DC-856F-4153-A2B9-2238D81A9949}"/>
              </a:ext>
            </a:extLst>
          </p:cNvPr>
          <p:cNvSpPr/>
          <p:nvPr/>
        </p:nvSpPr>
        <p:spPr>
          <a:xfrm>
            <a:off x="5136776" y="1855695"/>
            <a:ext cx="1416425" cy="34962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nb-NO" sz="2400"/>
          </a:p>
        </p:txBody>
      </p:sp>
    </p:spTree>
    <p:extLst>
      <p:ext uri="{BB962C8B-B14F-4D97-AF65-F5344CB8AC3E}">
        <p14:creationId xmlns:p14="http://schemas.microsoft.com/office/powerpoint/2010/main" val="301673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iples resulting from the TriG example">
            <a:extLst>
              <a:ext uri="{FF2B5EF4-FFF2-40B4-BE49-F238E27FC236}">
                <a16:creationId xmlns:a16="http://schemas.microsoft.com/office/drawing/2014/main" id="{F10F03AE-B3F0-45BB-9CBB-44308CC326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867337" y="1879710"/>
            <a:ext cx="3855423" cy="3142235"/>
          </a:xfrm>
          <a:prstGeom prst="rect">
            <a:avLst/>
          </a:prstGeom>
          <a:noFill/>
          <a:extLst>
            <a:ext uri="{909E8E84-426E-40DD-AFC4-6F175D3DCCD1}">
              <a14:hiddenFill xmlns:a14="http://schemas.microsoft.com/office/drawing/2010/main">
                <a:solidFill>
                  <a:srgbClr val="FFFFFF"/>
                </a:solidFill>
              </a14:hiddenFill>
            </a:ext>
          </a:extLst>
        </p:spPr>
      </p:pic>
      <p:sp>
        <p:nvSpPr>
          <p:cNvPr id="6" name="TekstSylinder 5">
            <a:extLst>
              <a:ext uri="{FF2B5EF4-FFF2-40B4-BE49-F238E27FC236}">
                <a16:creationId xmlns:a16="http://schemas.microsoft.com/office/drawing/2014/main" id="{9523972A-D79D-4DE9-9A9B-C2B613B0596C}"/>
              </a:ext>
            </a:extLst>
          </p:cNvPr>
          <p:cNvSpPr txBox="1"/>
          <p:nvPr/>
        </p:nvSpPr>
        <p:spPr>
          <a:xfrm>
            <a:off x="9568366" y="4795989"/>
            <a:ext cx="2520280" cy="613978"/>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1867" kern="0">
                <a:solidFill>
                  <a:prstClr val="black"/>
                </a:solidFill>
                <a:latin typeface="Arial Nova" panose="020B0504020202020204" pitchFamily="34" charset="0"/>
                <a:cs typeface="Calibri" panose="020F0502020204030204" pitchFamily="34" charset="0"/>
              </a:defRPr>
            </a:lvl1pPr>
          </a:lstStyle>
          <a:p>
            <a:r>
              <a:rPr lang="en-US" sz="700" dirty="0" err="1"/>
              <a:t>Manola</a:t>
            </a:r>
            <a:r>
              <a:rPr lang="en-US" sz="700" dirty="0"/>
              <a:t>, F., et al. (2014). "RDF 1.1 Primer." W3C Working Group Note. Retrieved 10 January 2021, from https://www.w3.org/TR/rdf11-primer/.</a:t>
            </a:r>
          </a:p>
        </p:txBody>
      </p:sp>
      <p:sp>
        <p:nvSpPr>
          <p:cNvPr id="2" name="Tittel 1">
            <a:extLst>
              <a:ext uri="{FF2B5EF4-FFF2-40B4-BE49-F238E27FC236}">
                <a16:creationId xmlns:a16="http://schemas.microsoft.com/office/drawing/2014/main" id="{2BE9709C-48F5-496E-8957-97F88CB13210}"/>
              </a:ext>
            </a:extLst>
          </p:cNvPr>
          <p:cNvSpPr>
            <a:spLocks noGrp="1"/>
          </p:cNvSpPr>
          <p:nvPr>
            <p:ph type="ctrTitle"/>
          </p:nvPr>
        </p:nvSpPr>
        <p:spPr>
          <a:xfrm>
            <a:off x="1703512" y="1017749"/>
            <a:ext cx="9916613" cy="646040"/>
          </a:xfrm>
        </p:spPr>
        <p:txBody>
          <a:bodyPr>
            <a:normAutofit/>
          </a:bodyPr>
          <a:lstStyle/>
          <a:p>
            <a:r>
              <a:rPr lang="nb-NO" sz="3600" dirty="0"/>
              <a:t>Den semantiske webben og lenkede data</a:t>
            </a:r>
          </a:p>
        </p:txBody>
      </p:sp>
      <p:sp>
        <p:nvSpPr>
          <p:cNvPr id="7" name="Text Placeholder 3">
            <a:extLst>
              <a:ext uri="{FF2B5EF4-FFF2-40B4-BE49-F238E27FC236}">
                <a16:creationId xmlns:a16="http://schemas.microsoft.com/office/drawing/2014/main" id="{99AC0500-AEDF-4C1C-8CA8-07DB53073110}"/>
              </a:ext>
            </a:extLst>
          </p:cNvPr>
          <p:cNvSpPr txBox="1">
            <a:spLocks/>
          </p:cNvSpPr>
          <p:nvPr/>
        </p:nvSpPr>
        <p:spPr>
          <a:xfrm>
            <a:off x="1055440" y="1929612"/>
            <a:ext cx="5184576" cy="4307700"/>
          </a:xfrm>
          <a:prstGeom prst="rect">
            <a:avLst/>
          </a:prstGeom>
        </p:spPr>
        <p:txBody>
          <a:bodyPr vert="horz" lIns="90000" tIns="46800" rIns="90000" bIns="46800" rtlCol="0">
            <a:noAutofit/>
          </a:bodyPr>
          <a:lstStyle>
            <a:lvl1pPr marL="302394" indent="-302394" algn="l" defTabSz="914035" rtl="0" eaLnBrk="1" latinLnBrk="0" hangingPunct="1">
              <a:spcBef>
                <a:spcPts val="432"/>
              </a:spcBef>
              <a:buClr>
                <a:srgbClr val="ED9300"/>
              </a:buClr>
              <a:buFont typeface="Arial" pitchFamily="34" charset="0"/>
              <a:buChar char="●"/>
              <a:defRPr sz="1800" kern="1200">
                <a:solidFill>
                  <a:schemeClr val="tx1"/>
                </a:solidFill>
                <a:latin typeface="Calibri" panose="020F0502020204030204" pitchFamily="34" charset="0"/>
                <a:ea typeface="+mn-ea"/>
                <a:cs typeface="+mn-cs"/>
              </a:defRPr>
            </a:lvl1pPr>
            <a:lvl2pPr marL="569076" indent="-251065" algn="l" defTabSz="914035" rtl="0" eaLnBrk="1" latinLnBrk="0" hangingPunct="1">
              <a:spcBef>
                <a:spcPts val="0"/>
              </a:spcBef>
              <a:buFont typeface="Arial" pitchFamily="34" charset="0"/>
              <a:buChar char="–"/>
              <a:defRPr sz="1800" kern="1200">
                <a:solidFill>
                  <a:schemeClr val="tx1"/>
                </a:solidFill>
                <a:latin typeface="Calibri" panose="020F0502020204030204" pitchFamily="34" charset="0"/>
                <a:ea typeface="+mn-ea"/>
                <a:cs typeface="+mn-cs"/>
              </a:defRPr>
            </a:lvl2pPr>
            <a:lvl3pPr marL="694052" indent="-19192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3pPr>
            <a:lvl4pPr marL="945116" indent="-251065"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4pPr>
            <a:lvl5pPr marL="1197294" indent="-252181" algn="l" defTabSz="914035" rtl="0" eaLnBrk="1" latinLnBrk="0" hangingPunct="1">
              <a:spcBef>
                <a:spcPts val="432"/>
              </a:spcBef>
              <a:buFont typeface="Arial" pitchFamily="34" charset="0"/>
              <a:buChar char="»"/>
              <a:defRPr sz="1800" kern="1200">
                <a:solidFill>
                  <a:schemeClr val="tx1"/>
                </a:solidFill>
                <a:latin typeface="Calibri" panose="020F0502020204030204" pitchFamily="34" charset="0"/>
                <a:ea typeface="+mn-ea"/>
                <a:cs typeface="+mn-cs"/>
              </a:defRPr>
            </a:lvl5pPr>
            <a:lvl6pPr marL="2513594"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12"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28"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46" indent="-228507" algn="l" defTabSz="91403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err="1"/>
              <a:t>Grafstukturen</a:t>
            </a:r>
            <a:r>
              <a:rPr lang="en-GB" sz="2400" dirty="0"/>
              <a:t> </a:t>
            </a:r>
            <a:r>
              <a:rPr lang="en-GB" sz="2400" dirty="0" err="1"/>
              <a:t>kan</a:t>
            </a:r>
            <a:r>
              <a:rPr lang="en-GB" sz="2400" dirty="0"/>
              <a:t> </a:t>
            </a:r>
            <a:r>
              <a:rPr lang="en-GB" sz="2400" dirty="0" err="1"/>
              <a:t>bygges</a:t>
            </a:r>
            <a:r>
              <a:rPr lang="en-GB" sz="2400" dirty="0"/>
              <a:t> </a:t>
            </a:r>
            <a:r>
              <a:rPr lang="en-GB" sz="2400" dirty="0" err="1"/>
              <a:t>ut</a:t>
            </a:r>
            <a:r>
              <a:rPr lang="en-GB" sz="2400" dirty="0"/>
              <a:t> i det </a:t>
            </a:r>
            <a:r>
              <a:rPr lang="en-GB" sz="2400" dirty="0" err="1"/>
              <a:t>uendelige</a:t>
            </a:r>
            <a:endParaRPr lang="en-GB" sz="2400" dirty="0"/>
          </a:p>
          <a:p>
            <a:pPr lvl="1"/>
            <a:r>
              <a:rPr lang="en-GB" sz="2000" dirty="0"/>
              <a:t>Kan </a:t>
            </a:r>
            <a:r>
              <a:rPr lang="en-GB" sz="2000" dirty="0" err="1"/>
              <a:t>kombinere</a:t>
            </a:r>
            <a:r>
              <a:rPr lang="en-GB" sz="2000" dirty="0"/>
              <a:t> </a:t>
            </a:r>
            <a:r>
              <a:rPr lang="en-GB" sz="2000" dirty="0" err="1"/>
              <a:t>informasjon</a:t>
            </a:r>
            <a:r>
              <a:rPr lang="en-GB" sz="2000" dirty="0"/>
              <a:t> </a:t>
            </a:r>
            <a:r>
              <a:rPr lang="en-GB" sz="2000" dirty="0" err="1"/>
              <a:t>fra</a:t>
            </a:r>
            <a:r>
              <a:rPr lang="en-GB" sz="2000" dirty="0"/>
              <a:t> </a:t>
            </a:r>
            <a:r>
              <a:rPr lang="en-GB" sz="2000" dirty="0" err="1"/>
              <a:t>flere</a:t>
            </a:r>
            <a:r>
              <a:rPr lang="en-GB" sz="2000" dirty="0"/>
              <a:t> </a:t>
            </a:r>
            <a:r>
              <a:rPr lang="en-GB" sz="2000" dirty="0" err="1"/>
              <a:t>kilder</a:t>
            </a:r>
            <a:endParaRPr lang="en-GB" sz="2000" dirty="0"/>
          </a:p>
          <a:p>
            <a:r>
              <a:rPr lang="en-GB" sz="2400" dirty="0" err="1"/>
              <a:t>Standardiserte</a:t>
            </a:r>
            <a:r>
              <a:rPr lang="en-GB" sz="2400" dirty="0"/>
              <a:t> </a:t>
            </a:r>
            <a:r>
              <a:rPr lang="en-GB" sz="2400" dirty="0" err="1"/>
              <a:t>begrep</a:t>
            </a:r>
            <a:r>
              <a:rPr lang="en-GB" sz="2400" dirty="0"/>
              <a:t> for å </a:t>
            </a:r>
            <a:r>
              <a:rPr lang="en-GB" sz="2400" dirty="0" err="1"/>
              <a:t>beskrive</a:t>
            </a:r>
            <a:r>
              <a:rPr lang="en-GB" sz="2400" dirty="0"/>
              <a:t> </a:t>
            </a:r>
            <a:r>
              <a:rPr lang="en-GB" sz="2400" dirty="0" err="1"/>
              <a:t>sammenhenger</a:t>
            </a:r>
            <a:endParaRPr lang="en-GB" sz="2400" dirty="0"/>
          </a:p>
          <a:p>
            <a:pPr lvl="1"/>
            <a:r>
              <a:rPr lang="en-GB" sz="2000" dirty="0" err="1"/>
              <a:t>Ekvivalent</a:t>
            </a:r>
            <a:r>
              <a:rPr lang="en-GB" sz="2000" dirty="0"/>
              <a:t> </a:t>
            </a:r>
            <a:r>
              <a:rPr lang="en-GB" sz="2000" dirty="0" err="1"/>
              <a:t>til</a:t>
            </a:r>
            <a:r>
              <a:rPr lang="en-GB" sz="2000" dirty="0"/>
              <a:t>, </a:t>
            </a:r>
            <a:r>
              <a:rPr lang="en-GB" sz="2000" dirty="0" err="1"/>
              <a:t>samme</a:t>
            </a:r>
            <a:r>
              <a:rPr lang="en-GB" sz="2000" dirty="0"/>
              <a:t> </a:t>
            </a:r>
            <a:r>
              <a:rPr lang="en-GB" sz="2000" dirty="0" err="1"/>
              <a:t>som</a:t>
            </a:r>
            <a:r>
              <a:rPr lang="en-GB" sz="2000" dirty="0"/>
              <a:t>, </a:t>
            </a:r>
            <a:r>
              <a:rPr lang="en-GB" sz="2000" dirty="0" err="1"/>
              <a:t>subklasse</a:t>
            </a:r>
            <a:r>
              <a:rPr lang="en-GB" sz="2000" dirty="0"/>
              <a:t> </a:t>
            </a:r>
            <a:r>
              <a:rPr lang="en-GB" sz="2000" dirty="0" err="1"/>
              <a:t>av</a:t>
            </a:r>
            <a:r>
              <a:rPr lang="en-GB" sz="2000" dirty="0"/>
              <a:t>… </a:t>
            </a:r>
          </a:p>
          <a:p>
            <a:pPr lvl="1"/>
            <a:r>
              <a:rPr lang="en-GB" sz="2000" dirty="0" err="1"/>
              <a:t>Automatisk</a:t>
            </a:r>
            <a:r>
              <a:rPr lang="en-GB" sz="2000" dirty="0"/>
              <a:t> </a:t>
            </a:r>
            <a:r>
              <a:rPr lang="en-GB" sz="2000" dirty="0" err="1"/>
              <a:t>omforming</a:t>
            </a:r>
            <a:r>
              <a:rPr lang="en-GB" sz="2000" dirty="0"/>
              <a:t> </a:t>
            </a:r>
            <a:r>
              <a:rPr lang="en-GB" sz="2000" dirty="0" err="1"/>
              <a:t>av</a:t>
            </a:r>
            <a:r>
              <a:rPr lang="en-GB" sz="2000" dirty="0"/>
              <a:t> data (reasoning)</a:t>
            </a:r>
          </a:p>
          <a:p>
            <a:r>
              <a:rPr lang="en-GB" sz="2400" dirty="0" err="1"/>
              <a:t>Direkte</a:t>
            </a:r>
            <a:r>
              <a:rPr lang="en-GB" sz="2400" dirty="0"/>
              <a:t> </a:t>
            </a:r>
            <a:r>
              <a:rPr lang="en-GB" sz="2400" dirty="0" err="1"/>
              <a:t>maskinlesbare</a:t>
            </a:r>
            <a:r>
              <a:rPr lang="en-GB" sz="2400" dirty="0"/>
              <a:t> modeller </a:t>
            </a:r>
            <a:r>
              <a:rPr lang="en-GB" sz="2400" dirty="0" err="1"/>
              <a:t>og</a:t>
            </a:r>
            <a:r>
              <a:rPr lang="en-GB" sz="2400" dirty="0"/>
              <a:t> </a:t>
            </a:r>
            <a:r>
              <a:rPr lang="en-GB" sz="2400" dirty="0" err="1"/>
              <a:t>instanser</a:t>
            </a:r>
            <a:endParaRPr lang="en-GB" sz="2400" dirty="0"/>
          </a:p>
          <a:p>
            <a:pPr lvl="1"/>
            <a:r>
              <a:rPr lang="en-GB" sz="2400" dirty="0"/>
              <a:t>RDF/XML, Turtle, JSON-LD</a:t>
            </a:r>
          </a:p>
          <a:p>
            <a:pPr lvl="1"/>
            <a:r>
              <a:rPr lang="en-GB" sz="2400" dirty="0" err="1"/>
              <a:t>Triplestore</a:t>
            </a:r>
            <a:r>
              <a:rPr lang="en-GB" sz="2400" dirty="0"/>
              <a:t> </a:t>
            </a:r>
            <a:r>
              <a:rPr lang="en-GB" sz="2400" dirty="0" err="1"/>
              <a:t>databaser</a:t>
            </a:r>
            <a:endParaRPr lang="en-GB" sz="2400" dirty="0"/>
          </a:p>
          <a:p>
            <a:pPr marL="342900" indent="-342900" defTabSz="457200">
              <a:spcBef>
                <a:spcPct val="20000"/>
              </a:spcBef>
              <a:buFont typeface="Arial"/>
              <a:buChar char="•"/>
            </a:pPr>
            <a:endParaRPr lang="en-GB" sz="2800" dirty="0">
              <a:latin typeface="Arial"/>
              <a:cs typeface="Arial"/>
            </a:endParaRPr>
          </a:p>
        </p:txBody>
      </p:sp>
      <p:pic>
        <p:nvPicPr>
          <p:cNvPr id="8" name="Picture 6" descr="Resource Description Format (RDF) logo">
            <a:extLst>
              <a:ext uri="{FF2B5EF4-FFF2-40B4-BE49-F238E27FC236}">
                <a16:creationId xmlns:a16="http://schemas.microsoft.com/office/drawing/2014/main" id="{84E054A6-60F6-4227-8414-6CA15CE1F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968" y="5528477"/>
            <a:ext cx="920949" cy="920949"/>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e 9">
            <a:extLst>
              <a:ext uri="{FF2B5EF4-FFF2-40B4-BE49-F238E27FC236}">
                <a16:creationId xmlns:a16="http://schemas.microsoft.com/office/drawing/2014/main" id="{599323FF-4660-43EC-8888-67DE855FA616}"/>
              </a:ext>
            </a:extLst>
          </p:cNvPr>
          <p:cNvPicPr>
            <a:picLocks noChangeAspect="1"/>
          </p:cNvPicPr>
          <p:nvPr/>
        </p:nvPicPr>
        <p:blipFill>
          <a:blip r:embed="rId4"/>
          <a:stretch>
            <a:fillRect/>
          </a:stretch>
        </p:blipFill>
        <p:spPr>
          <a:xfrm>
            <a:off x="8350861" y="6052814"/>
            <a:ext cx="2371899" cy="443303"/>
          </a:xfrm>
          <a:prstGeom prst="rect">
            <a:avLst/>
          </a:prstGeom>
        </p:spPr>
      </p:pic>
      <p:pic>
        <p:nvPicPr>
          <p:cNvPr id="11" name="Bilde 10">
            <a:extLst>
              <a:ext uri="{FF2B5EF4-FFF2-40B4-BE49-F238E27FC236}">
                <a16:creationId xmlns:a16="http://schemas.microsoft.com/office/drawing/2014/main" id="{684F4D5F-D46B-40BC-8771-159FF6FCCCC3}"/>
              </a:ext>
            </a:extLst>
          </p:cNvPr>
          <p:cNvPicPr>
            <a:picLocks noChangeAspect="1"/>
          </p:cNvPicPr>
          <p:nvPr/>
        </p:nvPicPr>
        <p:blipFill>
          <a:blip r:embed="rId5"/>
          <a:stretch>
            <a:fillRect/>
          </a:stretch>
        </p:blipFill>
        <p:spPr>
          <a:xfrm>
            <a:off x="8350861" y="5528477"/>
            <a:ext cx="2371899" cy="443304"/>
          </a:xfrm>
          <a:prstGeom prst="rect">
            <a:avLst/>
          </a:prstGeom>
        </p:spPr>
      </p:pic>
    </p:spTree>
    <p:extLst>
      <p:ext uri="{BB962C8B-B14F-4D97-AF65-F5344CB8AC3E}">
        <p14:creationId xmlns:p14="http://schemas.microsoft.com/office/powerpoint/2010/main" val="30352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Sylinder 5">
            <a:extLst>
              <a:ext uri="{FF2B5EF4-FFF2-40B4-BE49-F238E27FC236}">
                <a16:creationId xmlns:a16="http://schemas.microsoft.com/office/drawing/2014/main" id="{399879C5-8CFC-4E79-A352-15BFF5BE7B8D}"/>
              </a:ext>
            </a:extLst>
          </p:cNvPr>
          <p:cNvSpPr txBox="1"/>
          <p:nvPr/>
        </p:nvSpPr>
        <p:spPr>
          <a:xfrm>
            <a:off x="195155" y="6004019"/>
            <a:ext cx="4388677" cy="660144"/>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1000" kern="0">
                <a:solidFill>
                  <a:prstClr val="black"/>
                </a:solidFill>
                <a:latin typeface="Arial Nova" panose="020B0504020202020204" pitchFamily="34" charset="0"/>
                <a:cs typeface="Calibri" panose="020F050202020403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800" dirty="0"/>
              <a:t>Jetlund, K. (2021). Harmonizing and linking conceptual models of geospatial information. Faculty of Engineering, Department of Manufacturing and Civil Engineering, Norwegian University of Science and Technology. PhD: 207.</a:t>
            </a:r>
          </a:p>
        </p:txBody>
      </p:sp>
      <p:sp>
        <p:nvSpPr>
          <p:cNvPr id="2" name="Tittel 1"/>
          <p:cNvSpPr>
            <a:spLocks noGrp="1"/>
          </p:cNvSpPr>
          <p:nvPr>
            <p:ph type="title"/>
          </p:nvPr>
        </p:nvSpPr>
        <p:spPr>
          <a:xfrm>
            <a:off x="813137" y="365125"/>
            <a:ext cx="9914631" cy="1325563"/>
          </a:xfrm>
        </p:spPr>
        <p:txBody>
          <a:bodyPr>
            <a:normAutofit/>
          </a:bodyPr>
          <a:lstStyle/>
          <a:p>
            <a:r>
              <a:rPr lang="nb-NO" sz="3200" dirty="0"/>
              <a:t>Linking </a:t>
            </a:r>
            <a:r>
              <a:rPr lang="nb-NO" sz="3200" dirty="0" err="1"/>
              <a:t>Rule</a:t>
            </a:r>
            <a:r>
              <a:rPr lang="nb-NO" sz="3200" dirty="0"/>
              <a:t> Sets </a:t>
            </a:r>
            <a:br>
              <a:rPr lang="nb-NO" sz="3200" dirty="0"/>
            </a:br>
            <a:r>
              <a:rPr lang="nb-NO" sz="3200" dirty="0"/>
              <a:t>Ontologier og spørringer som beskriver sammenhenger</a:t>
            </a:r>
          </a:p>
        </p:txBody>
      </p:sp>
      <p:pic>
        <p:nvPicPr>
          <p:cNvPr id="13" name="Picture 2" descr="http://wpd1.s3.eu-central-1.amazonaws.com/img/Framework.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12024" y="1844824"/>
            <a:ext cx="5372425" cy="4416827"/>
          </a:xfrm>
          <a:prstGeom prst="rect">
            <a:avLst/>
          </a:prstGeom>
          <a:noFill/>
          <a:extLst>
            <a:ext uri="{909E8E84-426E-40DD-AFC4-6F175D3DCCD1}">
              <a14:hiddenFill xmlns:a14="http://schemas.microsoft.com/office/drawing/2010/main">
                <a:solidFill>
                  <a:srgbClr val="FFFFFF"/>
                </a:solidFill>
              </a14:hiddenFill>
            </a:ext>
          </a:extLst>
        </p:spPr>
      </p:pic>
      <p:pic>
        <p:nvPicPr>
          <p:cNvPr id="10" name="Plassholder for innhold 7">
            <a:extLst>
              <a:ext uri="{FF2B5EF4-FFF2-40B4-BE49-F238E27FC236}">
                <a16:creationId xmlns:a16="http://schemas.microsoft.com/office/drawing/2014/main" id="{4CAFCB44-C388-4E77-9839-AF3873890DCC}"/>
              </a:ext>
            </a:extLst>
          </p:cNvPr>
          <p:cNvPicPr>
            <a:picLocks noChangeAspect="1"/>
          </p:cNvPicPr>
          <p:nvPr/>
        </p:nvPicPr>
        <p:blipFill rotWithShape="1">
          <a:blip r:embed="rId4">
            <a:extLst>
              <a:ext uri="{28A0092B-C50C-407E-A947-70E740481C1C}">
                <a14:useLocalDpi xmlns:a14="http://schemas.microsoft.com/office/drawing/2010/main" val="0"/>
              </a:ext>
            </a:extLst>
          </a:blip>
          <a:srcRect r="22184"/>
          <a:stretch/>
        </p:blipFill>
        <p:spPr>
          <a:xfrm>
            <a:off x="813137" y="1484784"/>
            <a:ext cx="4565688" cy="4351339"/>
          </a:xfrm>
          <a:prstGeom prst="rect">
            <a:avLst/>
          </a:prstGeom>
        </p:spPr>
      </p:pic>
      <p:sp>
        <p:nvSpPr>
          <p:cNvPr id="12" name="TekstSylinder 11">
            <a:extLst>
              <a:ext uri="{FF2B5EF4-FFF2-40B4-BE49-F238E27FC236}">
                <a16:creationId xmlns:a16="http://schemas.microsoft.com/office/drawing/2014/main" id="{47100465-A91E-409C-9D52-C785AF8F7679}"/>
              </a:ext>
            </a:extLst>
          </p:cNvPr>
          <p:cNvSpPr txBox="1"/>
          <p:nvPr/>
        </p:nvSpPr>
        <p:spPr>
          <a:xfrm>
            <a:off x="8832304" y="5987144"/>
            <a:ext cx="3164541" cy="598589"/>
          </a:xfrm>
          <a:prstGeom prst="rect">
            <a:avLst/>
          </a:prstGeom>
        </p:spPr>
        <p:style>
          <a:lnRef idx="1">
            <a:schemeClr val="accent3"/>
          </a:lnRef>
          <a:fillRef idx="2">
            <a:schemeClr val="accent3"/>
          </a:fillRef>
          <a:effectRef idx="1">
            <a:schemeClr val="accent3"/>
          </a:effectRef>
          <a:fontRef idx="minor">
            <a:schemeClr val="dk1"/>
          </a:fontRef>
        </p:style>
        <p:txBody>
          <a:bodyPr wrap="square" lIns="144000" tIns="144000" rIns="144000" bIns="144000" rtlCol="0">
            <a:spAutoFit/>
          </a:bodyPr>
          <a:lstStyle>
            <a:defPPr>
              <a:defRPr lang="nb-NO"/>
            </a:defPPr>
            <a:lvl1pPr>
              <a:defRPr sz="1000" kern="0">
                <a:solidFill>
                  <a:prstClr val="black"/>
                </a:solidFill>
                <a:latin typeface="Arial Nova" panose="020B0504020202020204" pitchFamily="34" charset="0"/>
                <a:cs typeface="Calibri" panose="020F0502020204030204" pitchFamily="34" charset="0"/>
              </a:defRPr>
            </a:lvl1pPr>
          </a:lstStyle>
          <a:p>
            <a:r>
              <a:rPr lang="nb-NO" dirty="0"/>
              <a:t>Luiten, B., et al. (2017). INTERLINK D4. </a:t>
            </a:r>
            <a:r>
              <a:rPr lang="nb-NO" dirty="0" err="1"/>
              <a:t>Principles</a:t>
            </a:r>
            <a:r>
              <a:rPr lang="nb-NO" dirty="0"/>
              <a:t> for a European Road OTL. Brussels, </a:t>
            </a:r>
            <a:r>
              <a:rPr lang="nb-NO" dirty="0" err="1"/>
              <a:t>Belgium</a:t>
            </a:r>
            <a:r>
              <a:rPr lang="nb-NO" dirty="0"/>
              <a:t>.</a:t>
            </a:r>
          </a:p>
        </p:txBody>
      </p:sp>
    </p:spTree>
    <p:extLst>
      <p:ext uri="{BB962C8B-B14F-4D97-AF65-F5344CB8AC3E}">
        <p14:creationId xmlns:p14="http://schemas.microsoft.com/office/powerpoint/2010/main" val="2984032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8C97055B-7754-43CF-9595-A429D9422033}"/>
              </a:ext>
            </a:extLst>
          </p:cNvPr>
          <p:cNvPicPr>
            <a:picLocks noChangeAspect="1"/>
          </p:cNvPicPr>
          <p:nvPr/>
        </p:nvPicPr>
        <p:blipFill>
          <a:blip r:embed="rId2"/>
          <a:stretch>
            <a:fillRect/>
          </a:stretch>
        </p:blipFill>
        <p:spPr>
          <a:xfrm>
            <a:off x="1040975" y="3762683"/>
            <a:ext cx="5923900" cy="1508823"/>
          </a:xfrm>
          <a:prstGeom prst="rect">
            <a:avLst/>
          </a:prstGeom>
        </p:spPr>
      </p:pic>
      <p:pic>
        <p:nvPicPr>
          <p:cNvPr id="11" name="Plassholder for innhold 10">
            <a:extLst>
              <a:ext uri="{FF2B5EF4-FFF2-40B4-BE49-F238E27FC236}">
                <a16:creationId xmlns:a16="http://schemas.microsoft.com/office/drawing/2014/main" id="{B00AF776-32E8-4976-8CBB-030ED588B338}"/>
              </a:ext>
            </a:extLst>
          </p:cNvPr>
          <p:cNvPicPr>
            <a:picLocks noGrp="1" noChangeAspect="1"/>
          </p:cNvPicPr>
          <p:nvPr>
            <p:ph idx="1"/>
          </p:nvPr>
        </p:nvPicPr>
        <p:blipFill>
          <a:blip r:embed="rId3"/>
          <a:stretch>
            <a:fillRect/>
          </a:stretch>
        </p:blipFill>
        <p:spPr>
          <a:xfrm>
            <a:off x="970806" y="1309825"/>
            <a:ext cx="8103785" cy="1877063"/>
          </a:xfrm>
          <a:prstGeom prst="rect">
            <a:avLst/>
          </a:prstGeom>
        </p:spPr>
      </p:pic>
      <p:sp>
        <p:nvSpPr>
          <p:cNvPr id="2" name="Tittel 1">
            <a:extLst>
              <a:ext uri="{FF2B5EF4-FFF2-40B4-BE49-F238E27FC236}">
                <a16:creationId xmlns:a16="http://schemas.microsoft.com/office/drawing/2014/main" id="{A47E3008-3B92-48AA-BBEB-9435EF245086}"/>
              </a:ext>
            </a:extLst>
          </p:cNvPr>
          <p:cNvSpPr>
            <a:spLocks noGrp="1"/>
          </p:cNvSpPr>
          <p:nvPr>
            <p:ph type="title"/>
          </p:nvPr>
        </p:nvSpPr>
        <p:spPr>
          <a:xfrm>
            <a:off x="973872" y="341548"/>
            <a:ext cx="9788102" cy="1143000"/>
          </a:xfrm>
        </p:spPr>
        <p:txBody>
          <a:bodyPr>
            <a:normAutofit/>
          </a:bodyPr>
          <a:lstStyle/>
          <a:p>
            <a:r>
              <a:rPr lang="nb-NO" sz="4267" dirty="0"/>
              <a:t>Eksempel på Linking </a:t>
            </a:r>
            <a:r>
              <a:rPr lang="nb-NO" sz="4267" dirty="0" err="1"/>
              <a:t>Rule</a:t>
            </a:r>
            <a:r>
              <a:rPr lang="nb-NO" sz="4267" dirty="0"/>
              <a:t> Set: NVDB </a:t>
            </a:r>
            <a:r>
              <a:rPr lang="nb-NO" sz="4267" dirty="0">
                <a:sym typeface="Wingdings" panose="05000000000000000000" pitchFamily="2" charset="2"/>
              </a:rPr>
              <a:t> GDF</a:t>
            </a:r>
            <a:endParaRPr lang="en-US" sz="4267" dirty="0"/>
          </a:p>
        </p:txBody>
      </p:sp>
      <p:sp>
        <p:nvSpPr>
          <p:cNvPr id="5" name="Snakkeboble: oval 4">
            <a:extLst>
              <a:ext uri="{FF2B5EF4-FFF2-40B4-BE49-F238E27FC236}">
                <a16:creationId xmlns:a16="http://schemas.microsoft.com/office/drawing/2014/main" id="{A732516E-4AD5-4371-8FD3-8C9BC7E64D20}"/>
              </a:ext>
            </a:extLst>
          </p:cNvPr>
          <p:cNvSpPr/>
          <p:nvPr/>
        </p:nvSpPr>
        <p:spPr>
          <a:xfrm>
            <a:off x="5745675" y="2421116"/>
            <a:ext cx="1219200" cy="605213"/>
          </a:xfrm>
          <a:prstGeom prst="wedgeEllipseCallout">
            <a:avLst>
              <a:gd name="adj1" fmla="val -65437"/>
              <a:gd name="adj2" fmla="val 5380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GDF</a:t>
            </a:r>
            <a:endParaRPr lang="en-US" dirty="0"/>
          </a:p>
        </p:txBody>
      </p:sp>
      <p:sp>
        <p:nvSpPr>
          <p:cNvPr id="6" name="Snakkeboble: oval 5">
            <a:extLst>
              <a:ext uri="{FF2B5EF4-FFF2-40B4-BE49-F238E27FC236}">
                <a16:creationId xmlns:a16="http://schemas.microsoft.com/office/drawing/2014/main" id="{5AECE04B-0BC3-49C6-B154-B4338BE0E078}"/>
              </a:ext>
            </a:extLst>
          </p:cNvPr>
          <p:cNvSpPr/>
          <p:nvPr/>
        </p:nvSpPr>
        <p:spPr>
          <a:xfrm>
            <a:off x="2376204" y="1563488"/>
            <a:ext cx="1374689" cy="605213"/>
          </a:xfrm>
          <a:prstGeom prst="wedgeEllipseCallout">
            <a:avLst>
              <a:gd name="adj1" fmla="val -60333"/>
              <a:gd name="adj2" fmla="val 4365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NVDB</a:t>
            </a:r>
            <a:endParaRPr lang="en-US" dirty="0"/>
          </a:p>
        </p:txBody>
      </p:sp>
      <p:sp>
        <p:nvSpPr>
          <p:cNvPr id="8" name="Snakkeboble: oval 7">
            <a:extLst>
              <a:ext uri="{FF2B5EF4-FFF2-40B4-BE49-F238E27FC236}">
                <a16:creationId xmlns:a16="http://schemas.microsoft.com/office/drawing/2014/main" id="{CE255436-8ACF-4D8A-AECB-7546D9DE29DA}"/>
              </a:ext>
            </a:extLst>
          </p:cNvPr>
          <p:cNvSpPr/>
          <p:nvPr/>
        </p:nvSpPr>
        <p:spPr>
          <a:xfrm>
            <a:off x="1130588" y="5548176"/>
            <a:ext cx="1846875" cy="605213"/>
          </a:xfrm>
          <a:prstGeom prst="wedgeEllipseCallout">
            <a:avLst>
              <a:gd name="adj1" fmla="val 1882"/>
              <a:gd name="adj2" fmla="val -12735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SPARQL</a:t>
            </a:r>
            <a:endParaRPr lang="en-US" dirty="0"/>
          </a:p>
        </p:txBody>
      </p:sp>
      <p:pic>
        <p:nvPicPr>
          <p:cNvPr id="13" name="Bilde 12">
            <a:extLst>
              <a:ext uri="{FF2B5EF4-FFF2-40B4-BE49-F238E27FC236}">
                <a16:creationId xmlns:a16="http://schemas.microsoft.com/office/drawing/2014/main" id="{E5749BDA-8AF5-4FBF-8957-E3A50C56FE51}"/>
              </a:ext>
            </a:extLst>
          </p:cNvPr>
          <p:cNvPicPr>
            <a:picLocks noChangeAspect="1"/>
          </p:cNvPicPr>
          <p:nvPr/>
        </p:nvPicPr>
        <p:blipFill>
          <a:blip r:embed="rId4"/>
          <a:stretch>
            <a:fillRect/>
          </a:stretch>
        </p:blipFill>
        <p:spPr>
          <a:xfrm>
            <a:off x="4756068" y="3514656"/>
            <a:ext cx="7111195" cy="3024301"/>
          </a:xfrm>
          <a:prstGeom prst="rect">
            <a:avLst/>
          </a:prstGeom>
        </p:spPr>
      </p:pic>
      <p:sp>
        <p:nvSpPr>
          <p:cNvPr id="14" name="Pil: høyre 13">
            <a:extLst>
              <a:ext uri="{FF2B5EF4-FFF2-40B4-BE49-F238E27FC236}">
                <a16:creationId xmlns:a16="http://schemas.microsoft.com/office/drawing/2014/main" id="{EF470CF2-82DC-40AB-BAAB-50AA722FFF48}"/>
              </a:ext>
            </a:extLst>
          </p:cNvPr>
          <p:cNvSpPr/>
          <p:nvPr/>
        </p:nvSpPr>
        <p:spPr>
          <a:xfrm>
            <a:off x="3159659" y="5429387"/>
            <a:ext cx="1596409" cy="60521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a:t>Result</a:t>
            </a:r>
            <a:endParaRPr lang="en-US" dirty="0"/>
          </a:p>
        </p:txBody>
      </p:sp>
    </p:spTree>
    <p:extLst>
      <p:ext uri="{BB962C8B-B14F-4D97-AF65-F5344CB8AC3E}">
        <p14:creationId xmlns:p14="http://schemas.microsoft.com/office/powerpoint/2010/main" val="412078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04909EBD-0AA1-4193-BFC8-8C563629E81E}"/>
              </a:ext>
            </a:extLst>
          </p:cNvPr>
          <p:cNvSpPr>
            <a:spLocks noGrp="1"/>
          </p:cNvSpPr>
          <p:nvPr>
            <p:ph type="ctrTitle"/>
          </p:nvPr>
        </p:nvSpPr>
        <p:spPr>
          <a:xfrm>
            <a:off x="1940870" y="1036476"/>
            <a:ext cx="9916613" cy="502024"/>
          </a:xfrm>
          <a:solidFill>
            <a:schemeClr val="bg1">
              <a:alpha val="90000"/>
            </a:schemeClr>
          </a:solidFill>
        </p:spPr>
        <p:txBody>
          <a:bodyPr vert="horz" lIns="0" tIns="0" rIns="0" bIns="0" rtlCol="0" anchor="t">
            <a:noAutofit/>
          </a:bodyPr>
          <a:lstStyle/>
          <a:p>
            <a:r>
              <a:rPr lang="nb-NO" sz="3600" dirty="0"/>
              <a:t>INSPIRE og ITS-direktivet</a:t>
            </a:r>
          </a:p>
        </p:txBody>
      </p:sp>
      <p:sp>
        <p:nvSpPr>
          <p:cNvPr id="5" name="Undertittel 4">
            <a:extLst>
              <a:ext uri="{FF2B5EF4-FFF2-40B4-BE49-F238E27FC236}">
                <a16:creationId xmlns:a16="http://schemas.microsoft.com/office/drawing/2014/main" id="{55F2AC5D-3A26-4FEA-8579-6E0D5E7C62B9}"/>
              </a:ext>
            </a:extLst>
          </p:cNvPr>
          <p:cNvSpPr>
            <a:spLocks noGrp="1"/>
          </p:cNvSpPr>
          <p:nvPr>
            <p:ph type="subTitle" idx="1"/>
          </p:nvPr>
        </p:nvSpPr>
        <p:spPr>
          <a:xfrm>
            <a:off x="1940871" y="575421"/>
            <a:ext cx="9916613" cy="339502"/>
          </a:xfrm>
        </p:spPr>
        <p:txBody>
          <a:bodyPr/>
          <a:lstStyle/>
          <a:p>
            <a:r>
              <a:rPr lang="nb-NO" dirty="0"/>
              <a:t>Bakgrunn - Juridisk</a:t>
            </a:r>
          </a:p>
        </p:txBody>
      </p:sp>
      <p:pic>
        <p:nvPicPr>
          <p:cNvPr id="7" name="Bilde 6">
            <a:extLst>
              <a:ext uri="{FF2B5EF4-FFF2-40B4-BE49-F238E27FC236}">
                <a16:creationId xmlns:a16="http://schemas.microsoft.com/office/drawing/2014/main" id="{56948057-ACF3-494C-B2BE-8C12C17074DD}"/>
              </a:ext>
            </a:extLst>
          </p:cNvPr>
          <p:cNvPicPr>
            <a:picLocks noChangeAspect="1"/>
          </p:cNvPicPr>
          <p:nvPr/>
        </p:nvPicPr>
        <p:blipFill>
          <a:blip r:embed="rId2"/>
          <a:stretch>
            <a:fillRect/>
          </a:stretch>
        </p:blipFill>
        <p:spPr>
          <a:xfrm>
            <a:off x="2927648" y="2008041"/>
            <a:ext cx="6963909" cy="2007863"/>
          </a:xfrm>
          <a:prstGeom prst="rect">
            <a:avLst/>
          </a:prstGeom>
          <a:ln>
            <a:noFill/>
          </a:ln>
          <a:effectLst>
            <a:outerShdw blurRad="292100" dist="139700" dir="2700000" algn="tl" rotWithShape="0">
              <a:srgbClr val="333333">
                <a:alpha val="65000"/>
              </a:srgbClr>
            </a:outerShdw>
          </a:effectLst>
        </p:spPr>
      </p:pic>
      <p:pic>
        <p:nvPicPr>
          <p:cNvPr id="8" name="Bilde 7">
            <a:extLst>
              <a:ext uri="{FF2B5EF4-FFF2-40B4-BE49-F238E27FC236}">
                <a16:creationId xmlns:a16="http://schemas.microsoft.com/office/drawing/2014/main" id="{5EB3BF4C-52B1-45AA-AEAB-95E1E6DEAC46}"/>
              </a:ext>
            </a:extLst>
          </p:cNvPr>
          <p:cNvPicPr>
            <a:picLocks noChangeAspect="1"/>
          </p:cNvPicPr>
          <p:nvPr/>
        </p:nvPicPr>
        <p:blipFill>
          <a:blip r:embed="rId3"/>
          <a:stretch>
            <a:fillRect/>
          </a:stretch>
        </p:blipFill>
        <p:spPr>
          <a:xfrm>
            <a:off x="1008397" y="4293096"/>
            <a:ext cx="7243970" cy="1966576"/>
          </a:xfrm>
          <a:prstGeom prst="rect">
            <a:avLst/>
          </a:prstGeom>
          <a:ln>
            <a:noFill/>
          </a:ln>
          <a:effectLst>
            <a:outerShdw blurRad="292100" dist="139700" dir="2700000" algn="tl" rotWithShape="0">
              <a:srgbClr val="333333">
                <a:alpha val="65000"/>
              </a:srgbClr>
            </a:outerShdw>
          </a:effectLst>
        </p:spPr>
      </p:pic>
      <p:pic>
        <p:nvPicPr>
          <p:cNvPr id="9" name="Bilde 8">
            <a:extLst>
              <a:ext uri="{FF2B5EF4-FFF2-40B4-BE49-F238E27FC236}">
                <a16:creationId xmlns:a16="http://schemas.microsoft.com/office/drawing/2014/main" id="{A36B5962-B414-40F8-87F8-AE5B76DFD7EE}"/>
              </a:ext>
            </a:extLst>
          </p:cNvPr>
          <p:cNvPicPr>
            <a:picLocks noChangeAspect="1"/>
          </p:cNvPicPr>
          <p:nvPr/>
        </p:nvPicPr>
        <p:blipFill>
          <a:blip r:embed="rId4"/>
          <a:stretch>
            <a:fillRect/>
          </a:stretch>
        </p:blipFill>
        <p:spPr>
          <a:xfrm>
            <a:off x="839416" y="2115798"/>
            <a:ext cx="1704762" cy="1600000"/>
          </a:xfrm>
          <a:prstGeom prst="rect">
            <a:avLst/>
          </a:prstGeom>
          <a:ln>
            <a:noFill/>
          </a:ln>
          <a:effectLst>
            <a:outerShdw blurRad="292100" dist="139700" dir="2700000" algn="tl" rotWithShape="0">
              <a:srgbClr val="333333">
                <a:alpha val="65000"/>
              </a:srgbClr>
            </a:outerShdw>
          </a:effectLst>
        </p:spPr>
      </p:pic>
      <p:pic>
        <p:nvPicPr>
          <p:cNvPr id="11" name="Picture 4">
            <a:extLst>
              <a:ext uri="{FF2B5EF4-FFF2-40B4-BE49-F238E27FC236}">
                <a16:creationId xmlns:a16="http://schemas.microsoft.com/office/drawing/2014/main" id="{7D38B6A1-6818-4066-A448-A384EFDCB7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8288" y="4772886"/>
            <a:ext cx="3058346" cy="1160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795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e 14">
            <a:extLst>
              <a:ext uri="{FF2B5EF4-FFF2-40B4-BE49-F238E27FC236}">
                <a16:creationId xmlns:a16="http://schemas.microsoft.com/office/drawing/2014/main" id="{F2F5FA08-7E62-40EE-A0D5-C1FD6CDC3ACC}"/>
              </a:ext>
            </a:extLst>
          </p:cNvPr>
          <p:cNvPicPr>
            <a:picLocks noChangeAspect="1"/>
          </p:cNvPicPr>
          <p:nvPr/>
        </p:nvPicPr>
        <p:blipFill>
          <a:blip r:embed="rId2"/>
          <a:stretch>
            <a:fillRect/>
          </a:stretch>
        </p:blipFill>
        <p:spPr>
          <a:xfrm>
            <a:off x="407368" y="5122508"/>
            <a:ext cx="7487083" cy="1308533"/>
          </a:xfrm>
          <a:prstGeom prst="rect">
            <a:avLst/>
          </a:prstGeom>
          <a:ln>
            <a:noFill/>
          </a:ln>
          <a:effectLst>
            <a:outerShdw blurRad="292100" dist="139700" dir="2700000" algn="tl" rotWithShape="0">
              <a:srgbClr val="333333">
                <a:alpha val="65000"/>
              </a:srgbClr>
            </a:outerShdw>
          </a:effectLst>
        </p:spPr>
      </p:pic>
      <p:sp>
        <p:nvSpPr>
          <p:cNvPr id="4" name="Tittel 3">
            <a:extLst>
              <a:ext uri="{FF2B5EF4-FFF2-40B4-BE49-F238E27FC236}">
                <a16:creationId xmlns:a16="http://schemas.microsoft.com/office/drawing/2014/main" id="{CF83D41F-7F82-4060-86F1-43BBF2DDC97A}"/>
              </a:ext>
            </a:extLst>
          </p:cNvPr>
          <p:cNvSpPr>
            <a:spLocks noGrp="1"/>
          </p:cNvSpPr>
          <p:nvPr>
            <p:ph type="title"/>
          </p:nvPr>
        </p:nvSpPr>
        <p:spPr>
          <a:xfrm>
            <a:off x="551385" y="398896"/>
            <a:ext cx="9865096" cy="469132"/>
          </a:xfrm>
        </p:spPr>
        <p:txBody>
          <a:bodyPr vert="horz" lIns="91440" tIns="45720" rIns="91440" bIns="45720" rtlCol="0" anchor="ctr">
            <a:noAutofit/>
          </a:bodyPr>
          <a:lstStyle/>
          <a:p>
            <a:pPr defTabSz="914400">
              <a:lnSpc>
                <a:spcPct val="90000"/>
              </a:lnSpc>
            </a:pPr>
            <a:r>
              <a:rPr lang="nb-NO" sz="4000" dirty="0">
                <a:latin typeface="+mj-lt"/>
              </a:rPr>
              <a:t>INSPIRE – Geodataloven og Geodataforskriften</a:t>
            </a:r>
          </a:p>
        </p:txBody>
      </p:sp>
      <p:pic>
        <p:nvPicPr>
          <p:cNvPr id="8" name="Bilde 7">
            <a:extLst>
              <a:ext uri="{FF2B5EF4-FFF2-40B4-BE49-F238E27FC236}">
                <a16:creationId xmlns:a16="http://schemas.microsoft.com/office/drawing/2014/main" id="{35923FA9-C380-46DC-B44F-69EB606F2D45}"/>
              </a:ext>
            </a:extLst>
          </p:cNvPr>
          <p:cNvPicPr>
            <a:picLocks noChangeAspect="1"/>
          </p:cNvPicPr>
          <p:nvPr/>
        </p:nvPicPr>
        <p:blipFill>
          <a:blip r:embed="rId3"/>
          <a:stretch>
            <a:fillRect/>
          </a:stretch>
        </p:blipFill>
        <p:spPr>
          <a:xfrm>
            <a:off x="551384" y="1229175"/>
            <a:ext cx="1704762" cy="1600000"/>
          </a:xfrm>
          <a:prstGeom prst="rect">
            <a:avLst/>
          </a:prstGeom>
          <a:ln>
            <a:noFill/>
          </a:ln>
          <a:effectLst>
            <a:outerShdw blurRad="292100" dist="139700" dir="2700000" algn="tl" rotWithShape="0">
              <a:srgbClr val="333333">
                <a:alpha val="65000"/>
              </a:srgbClr>
            </a:outerShdw>
          </a:effectLst>
        </p:spPr>
      </p:pic>
      <p:pic>
        <p:nvPicPr>
          <p:cNvPr id="9" name="Picture 2">
            <a:extLst>
              <a:ext uri="{FF2B5EF4-FFF2-40B4-BE49-F238E27FC236}">
                <a16:creationId xmlns:a16="http://schemas.microsoft.com/office/drawing/2014/main" id="{96FB4FD8-A04C-4E81-A06B-310CDB7541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4080" y="1480368"/>
            <a:ext cx="1368152" cy="548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Bilde 2">
            <a:extLst>
              <a:ext uri="{FF2B5EF4-FFF2-40B4-BE49-F238E27FC236}">
                <a16:creationId xmlns:a16="http://schemas.microsoft.com/office/drawing/2014/main" id="{75DA20EF-A257-41A0-8128-25E8B935F460}"/>
              </a:ext>
            </a:extLst>
          </p:cNvPr>
          <p:cNvPicPr>
            <a:picLocks noChangeAspect="1"/>
          </p:cNvPicPr>
          <p:nvPr/>
        </p:nvPicPr>
        <p:blipFill>
          <a:blip r:embed="rId5"/>
          <a:stretch>
            <a:fillRect/>
          </a:stretch>
        </p:blipFill>
        <p:spPr>
          <a:xfrm>
            <a:off x="2423737" y="1134016"/>
            <a:ext cx="4536504" cy="4021841"/>
          </a:xfrm>
          <a:prstGeom prst="rect">
            <a:avLst/>
          </a:prstGeom>
          <a:ln>
            <a:noFill/>
          </a:ln>
          <a:effectLst>
            <a:outerShdw blurRad="292100" dist="139700" dir="2700000" algn="tl" rotWithShape="0">
              <a:srgbClr val="333333">
                <a:alpha val="65000"/>
              </a:srgbClr>
            </a:outerShdw>
          </a:effectLst>
        </p:spPr>
      </p:pic>
      <p:pic>
        <p:nvPicPr>
          <p:cNvPr id="6" name="Bilde 5">
            <a:extLst>
              <a:ext uri="{FF2B5EF4-FFF2-40B4-BE49-F238E27FC236}">
                <a16:creationId xmlns:a16="http://schemas.microsoft.com/office/drawing/2014/main" id="{71042BC3-B810-4CA5-9DC6-DF67A0971A87}"/>
              </a:ext>
            </a:extLst>
          </p:cNvPr>
          <p:cNvPicPr>
            <a:picLocks noChangeAspect="1"/>
          </p:cNvPicPr>
          <p:nvPr/>
        </p:nvPicPr>
        <p:blipFill>
          <a:blip r:embed="rId6"/>
          <a:stretch>
            <a:fillRect/>
          </a:stretch>
        </p:blipFill>
        <p:spPr>
          <a:xfrm>
            <a:off x="7752184" y="2561510"/>
            <a:ext cx="4191945" cy="4142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97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E3F955AB-6FDE-41AD-BF6B-2C8BCD906DF9}"/>
              </a:ext>
            </a:extLst>
          </p:cNvPr>
          <p:cNvPicPr>
            <a:picLocks noChangeAspect="1"/>
          </p:cNvPicPr>
          <p:nvPr/>
        </p:nvPicPr>
        <p:blipFill>
          <a:blip r:embed="rId2"/>
          <a:stretch>
            <a:fillRect/>
          </a:stretch>
        </p:blipFill>
        <p:spPr>
          <a:xfrm>
            <a:off x="6477912" y="1396879"/>
            <a:ext cx="4874672" cy="5278791"/>
          </a:xfrm>
          <a:prstGeom prst="rect">
            <a:avLst/>
          </a:prstGeom>
          <a:ln>
            <a:noFill/>
          </a:ln>
          <a:effectLst>
            <a:outerShdw blurRad="292100" dist="139700" dir="2700000" algn="tl" rotWithShape="0">
              <a:srgbClr val="333333">
                <a:alpha val="65000"/>
              </a:srgbClr>
            </a:outerShdw>
          </a:effectLst>
        </p:spPr>
      </p:pic>
      <p:sp>
        <p:nvSpPr>
          <p:cNvPr id="4" name="Tittel 3">
            <a:extLst>
              <a:ext uri="{FF2B5EF4-FFF2-40B4-BE49-F238E27FC236}">
                <a16:creationId xmlns:a16="http://schemas.microsoft.com/office/drawing/2014/main" id="{CF83D41F-7F82-4060-86F1-43BBF2DDC97A}"/>
              </a:ext>
            </a:extLst>
          </p:cNvPr>
          <p:cNvSpPr>
            <a:spLocks noGrp="1"/>
          </p:cNvSpPr>
          <p:nvPr>
            <p:ph type="title"/>
          </p:nvPr>
        </p:nvSpPr>
        <p:spPr>
          <a:xfrm>
            <a:off x="540302" y="659844"/>
            <a:ext cx="10956298" cy="752932"/>
          </a:xfrm>
        </p:spPr>
        <p:txBody>
          <a:bodyPr vert="horz" lIns="91440" tIns="45720" rIns="91440" bIns="45720" rtlCol="0" anchor="ctr">
            <a:noAutofit/>
          </a:bodyPr>
          <a:lstStyle/>
          <a:p>
            <a:pPr defTabSz="914400">
              <a:lnSpc>
                <a:spcPct val="90000"/>
              </a:lnSpc>
            </a:pPr>
            <a:r>
              <a:rPr lang="nb-NO" sz="4000" dirty="0">
                <a:latin typeface="+mj-lt"/>
              </a:rPr>
              <a:t>ITS-Direktivet – ITS-loven  og RTTI-Forordningen</a:t>
            </a:r>
          </a:p>
        </p:txBody>
      </p:sp>
      <p:pic>
        <p:nvPicPr>
          <p:cNvPr id="9" name="Picture 2">
            <a:extLst>
              <a:ext uri="{FF2B5EF4-FFF2-40B4-BE49-F238E27FC236}">
                <a16:creationId xmlns:a16="http://schemas.microsoft.com/office/drawing/2014/main" id="{96FB4FD8-A04C-4E81-A06B-310CDB754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6406" y="5605863"/>
            <a:ext cx="1368152" cy="548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lassholder for innhold 4">
            <a:extLst>
              <a:ext uri="{FF2B5EF4-FFF2-40B4-BE49-F238E27FC236}">
                <a16:creationId xmlns:a16="http://schemas.microsoft.com/office/drawing/2014/main" id="{C9315CAE-FB5F-4FB8-B74F-6BBD59E8CCD5}"/>
              </a:ext>
            </a:extLst>
          </p:cNvPr>
          <p:cNvPicPr>
            <a:picLocks noGrp="1" noChangeAspect="1"/>
          </p:cNvPicPr>
          <p:nvPr>
            <p:ph idx="1"/>
          </p:nvPr>
        </p:nvPicPr>
        <p:blipFill>
          <a:blip r:embed="rId4"/>
          <a:stretch>
            <a:fillRect/>
          </a:stretch>
        </p:blipFill>
        <p:spPr>
          <a:xfrm>
            <a:off x="540302" y="1582120"/>
            <a:ext cx="4354513" cy="1182153"/>
          </a:xfrm>
          <a:prstGeom prst="rect">
            <a:avLst/>
          </a:prstGeom>
          <a:ln>
            <a:noFill/>
          </a:ln>
          <a:effectLst>
            <a:outerShdw blurRad="292100" dist="139700" dir="2700000" algn="tl" rotWithShape="0">
              <a:srgbClr val="333333">
                <a:alpha val="65000"/>
              </a:srgbClr>
            </a:outerShdw>
          </a:effectLst>
        </p:spPr>
      </p:pic>
      <p:pic>
        <p:nvPicPr>
          <p:cNvPr id="5" name="Bilde 4">
            <a:extLst>
              <a:ext uri="{FF2B5EF4-FFF2-40B4-BE49-F238E27FC236}">
                <a16:creationId xmlns:a16="http://schemas.microsoft.com/office/drawing/2014/main" id="{EB21A578-AECD-4266-8D03-A4B1F56E762E}"/>
              </a:ext>
            </a:extLst>
          </p:cNvPr>
          <p:cNvPicPr>
            <a:picLocks noChangeAspect="1"/>
          </p:cNvPicPr>
          <p:nvPr/>
        </p:nvPicPr>
        <p:blipFill>
          <a:blip r:embed="rId5"/>
          <a:stretch>
            <a:fillRect/>
          </a:stretch>
        </p:blipFill>
        <p:spPr>
          <a:xfrm>
            <a:off x="218386" y="2883645"/>
            <a:ext cx="5493700" cy="1090710"/>
          </a:xfrm>
          <a:prstGeom prst="rect">
            <a:avLst/>
          </a:prstGeom>
          <a:ln>
            <a:noFill/>
          </a:ln>
          <a:effectLst>
            <a:outerShdw blurRad="292100" dist="139700" dir="2700000" algn="tl" rotWithShape="0">
              <a:srgbClr val="333333">
                <a:alpha val="65000"/>
              </a:srgbClr>
            </a:outerShdw>
          </a:effectLst>
        </p:spPr>
      </p:pic>
      <p:pic>
        <p:nvPicPr>
          <p:cNvPr id="14" name="Bilde 13">
            <a:extLst>
              <a:ext uri="{FF2B5EF4-FFF2-40B4-BE49-F238E27FC236}">
                <a16:creationId xmlns:a16="http://schemas.microsoft.com/office/drawing/2014/main" id="{7C27EBCD-D530-4945-8F73-F57885A4F03F}"/>
              </a:ext>
            </a:extLst>
          </p:cNvPr>
          <p:cNvPicPr>
            <a:picLocks noChangeAspect="1"/>
          </p:cNvPicPr>
          <p:nvPr/>
        </p:nvPicPr>
        <p:blipFill>
          <a:blip r:embed="rId6"/>
          <a:stretch>
            <a:fillRect/>
          </a:stretch>
        </p:blipFill>
        <p:spPr>
          <a:xfrm>
            <a:off x="218386" y="4079515"/>
            <a:ext cx="6187891" cy="1797757"/>
          </a:xfrm>
          <a:prstGeom prst="rect">
            <a:avLst/>
          </a:prstGeom>
          <a:ln>
            <a:noFill/>
          </a:ln>
          <a:effectLst>
            <a:outerShdw blurRad="292100" dist="139700" dir="2700000" algn="tl" rotWithShape="0">
              <a:srgbClr val="333333">
                <a:alpha val="65000"/>
              </a:srgbClr>
            </a:outerShdw>
          </a:effectLst>
        </p:spPr>
      </p:pic>
      <p:pic>
        <p:nvPicPr>
          <p:cNvPr id="16" name="Plassholder for innhold 10">
            <a:extLst>
              <a:ext uri="{FF2B5EF4-FFF2-40B4-BE49-F238E27FC236}">
                <a16:creationId xmlns:a16="http://schemas.microsoft.com/office/drawing/2014/main" id="{67B13442-057B-4F5C-8E44-78A59DBF61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0264" y="3932969"/>
            <a:ext cx="5121246" cy="1487247"/>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8BDEAEA0-3EB6-4E56-A2EE-08DE95B393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07568" y="5460819"/>
            <a:ext cx="3058346" cy="1160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182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a:themeElements>
    <a:clrScheme name="SVV">
      <a:dk1>
        <a:sysClr val="windowText" lastClr="000000"/>
      </a:dk1>
      <a:lt1>
        <a:sysClr val="window" lastClr="FFFFFF"/>
      </a:lt1>
      <a:dk2>
        <a:srgbClr val="ED9300"/>
      </a:dk2>
      <a:lt2>
        <a:srgbClr val="E1E1E1"/>
      </a:lt2>
      <a:accent1>
        <a:srgbClr val="ED9300"/>
      </a:accent1>
      <a:accent2>
        <a:srgbClr val="3F505A"/>
      </a:accent2>
      <a:accent3>
        <a:srgbClr val="DADADA"/>
      </a:accent3>
      <a:accent4>
        <a:srgbClr val="58B02C"/>
      </a:accent4>
      <a:accent5>
        <a:srgbClr val="75450B"/>
      </a:accent5>
      <a:accent6>
        <a:srgbClr val="1F282D"/>
      </a:accent6>
      <a:hlink>
        <a:srgbClr val="0000FF"/>
      </a:hlink>
      <a:folHlink>
        <a:srgbClr val="800080"/>
      </a:folHlink>
    </a:clrScheme>
    <a:fontScheme name="Svv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Vegvesen oransje">
      <a:srgbClr val="FF9600"/>
    </a:custClr>
    <a:custClr name="Vegvesen blå">
      <a:srgbClr val="008EC2"/>
    </a:custClr>
    <a:custClr name="Vegvesen grønn">
      <a:srgbClr val="5DB82E"/>
    </a:custClr>
  </a:custClrLst>
  <a:extLst>
    <a:ext uri="{05A4C25C-085E-4340-85A3-A5531E510DB2}">
      <thm15:themeFamily xmlns:thm15="http://schemas.microsoft.com/office/thememl/2012/main" name="Presentasjon2" id="{D284592A-7A2E-4EAC-9D78-4CBC2AFC5545}" vid="{B4A83F2C-47FD-47F2-9B2E-F5B09B532E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svv-powerpoint-norsk-16-9</Template>
  <TotalTime>2071</TotalTime>
  <Words>1399</Words>
  <Application>Microsoft Office PowerPoint</Application>
  <PresentationFormat>Widescreen</PresentationFormat>
  <Paragraphs>167</Paragraphs>
  <Slides>25</Slides>
  <Notes>3</Notes>
  <HiddenSlides>0</HiddenSlides>
  <MMClips>0</MMClips>
  <ScaleCrop>false</ScaleCrop>
  <HeadingPairs>
    <vt:vector size="6" baseType="variant">
      <vt:variant>
        <vt:lpstr>Brukte skrifter</vt:lpstr>
      </vt:variant>
      <vt:variant>
        <vt:i4>8</vt:i4>
      </vt:variant>
      <vt:variant>
        <vt:lpstr>Tema</vt:lpstr>
      </vt:variant>
      <vt:variant>
        <vt:i4>1</vt:i4>
      </vt:variant>
      <vt:variant>
        <vt:lpstr>Lysbildetitler</vt:lpstr>
      </vt:variant>
      <vt:variant>
        <vt:i4>25</vt:i4>
      </vt:variant>
    </vt:vector>
  </HeadingPairs>
  <TitlesOfParts>
    <vt:vector size="34" baseType="lpstr">
      <vt:lpstr>Courier New</vt:lpstr>
      <vt:lpstr>Open Sans</vt:lpstr>
      <vt:lpstr>Corbel</vt:lpstr>
      <vt:lpstr>Arial Nova</vt:lpstr>
      <vt:lpstr>Univers</vt:lpstr>
      <vt:lpstr>Calibri</vt:lpstr>
      <vt:lpstr>Wingdings</vt:lpstr>
      <vt:lpstr>Arial</vt:lpstr>
      <vt:lpstr>blank</vt:lpstr>
      <vt:lpstr>PowerPoint-presentasjon</vt:lpstr>
      <vt:lpstr>Den semantiske webben og lenkede data</vt:lpstr>
      <vt:lpstr>Kunnskap som graf – The Memory Palace</vt:lpstr>
      <vt:lpstr>Den semantiske webben og lenkede data</vt:lpstr>
      <vt:lpstr>Linking Rule Sets  Ontologier og spørringer som beskriver sammenhenger</vt:lpstr>
      <vt:lpstr>Eksempel på Linking Rule Set: NVDB  GDF</vt:lpstr>
      <vt:lpstr>INSPIRE og ITS-direktivet</vt:lpstr>
      <vt:lpstr>INSPIRE – Geodataloven og Geodataforskriften</vt:lpstr>
      <vt:lpstr>ITS-Direktivet – ITS-loven  og RTTI-Forordningen</vt:lpstr>
      <vt:lpstr>SVV sin rolle som leverandør av  geografisk informasjon til ITS</vt:lpstr>
      <vt:lpstr>Dataomforming med Semantisk web-teknologi</vt:lpstr>
      <vt:lpstr>Semantisk web-plattform for NVDB</vt:lpstr>
      <vt:lpstr>Hvorfor Semantisk Web-teknologi?</vt:lpstr>
      <vt:lpstr>Gjennomføring</vt:lpstr>
      <vt:lpstr>Etablering av ontologier</vt:lpstr>
      <vt:lpstr>Ontologier</vt:lpstr>
      <vt:lpstr>GraphDB: NVDB</vt:lpstr>
      <vt:lpstr>Fundamentale forskjeller mellom UML og OWL</vt:lpstr>
      <vt:lpstr>INSPIRE Road Transport Network</vt:lpstr>
      <vt:lpstr>Omforming til TN-ITS</vt:lpstr>
      <vt:lpstr>Noen erfaringer</vt:lpstr>
      <vt:lpstr>Dataomforming med Semantisk web-teknologi</vt:lpstr>
      <vt:lpstr>PowerPoint-presentasjon</vt:lpstr>
      <vt:lpstr>PowerPoint-presentasjon</vt:lpstr>
      <vt:lpstr>Spørsmål?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Knut Jetlund</dc:creator>
  <cp:lastModifiedBy>Knut Jetlund</cp:lastModifiedBy>
  <cp:revision>69</cp:revision>
  <dcterms:created xsi:type="dcterms:W3CDTF">2022-11-18T09:04:57Z</dcterms:created>
  <dcterms:modified xsi:type="dcterms:W3CDTF">2023-11-28T20:37:19Z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5fbf486-f09d-4a86-8810-b4add863c98a_Enabled">
    <vt:lpwstr>true</vt:lpwstr>
  </property>
  <property fmtid="{D5CDD505-2E9C-101B-9397-08002B2CF9AE}" pid="3" name="MSIP_Label_e5fbf486-f09d-4a86-8810-b4add863c98a_SetDate">
    <vt:lpwstr>2022-01-25T10:00:01Z</vt:lpwstr>
  </property>
  <property fmtid="{D5CDD505-2E9C-101B-9397-08002B2CF9AE}" pid="4" name="MSIP_Label_e5fbf486-f09d-4a86-8810-b4add863c98a_Method">
    <vt:lpwstr>Privileged</vt:lpwstr>
  </property>
  <property fmtid="{D5CDD505-2E9C-101B-9397-08002B2CF9AE}" pid="5" name="MSIP_Label_e5fbf486-f09d-4a86-8810-b4add863c98a_Name">
    <vt:lpwstr>Public</vt:lpwstr>
  </property>
  <property fmtid="{D5CDD505-2E9C-101B-9397-08002B2CF9AE}" pid="6" name="MSIP_Label_e5fbf486-f09d-4a86-8810-b4add863c98a_SiteId">
    <vt:lpwstr>38856954-ed55-49f7-8bdd-738ffbbfd390</vt:lpwstr>
  </property>
  <property fmtid="{D5CDD505-2E9C-101B-9397-08002B2CF9AE}" pid="7" name="MSIP_Label_e5fbf486-f09d-4a86-8810-b4add863c98a_ActionId">
    <vt:lpwstr/>
  </property>
  <property fmtid="{D5CDD505-2E9C-101B-9397-08002B2CF9AE}" pid="8" name="MSIP_Label_e5fbf486-f09d-4a86-8810-b4add863c98a_ContentBits">
    <vt:lpwstr>0</vt:lpwstr>
  </property>
</Properties>
</file>